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8" r:id="rId3"/>
    <p:sldId id="271" r:id="rId4"/>
    <p:sldId id="269" r:id="rId5"/>
    <p:sldId id="257" r:id="rId6"/>
    <p:sldId id="267" r:id="rId7"/>
    <p:sldId id="262" r:id="rId8"/>
    <p:sldId id="272" r:id="rId9"/>
    <p:sldId id="273" r:id="rId10"/>
    <p:sldId id="274" r:id="rId11"/>
    <p:sldId id="275" r:id="rId12"/>
    <p:sldId id="276" r:id="rId13"/>
    <p:sldId id="264" r:id="rId14"/>
  </p:sldIdLst>
  <p:sldSz cx="12192000" cy="6858000"/>
  <p:notesSz cx="6858000" cy="9144000"/>
  <p:embeddedFontLst>
    <p:embeddedFont>
      <p:font typeface="Georgia" panose="02040502050405020303" pitchFamily="18" charset="0"/>
      <p:regular r:id="rId15"/>
      <p:bold r:id="rId16"/>
      <p:italic r:id="rId17"/>
      <p:boldItalic r:id="rId18"/>
    </p:embeddedFont>
    <p:embeddedFont>
      <p:font typeface="Rockwell" panose="02060603020205020403" pitchFamily="18" charset="0"/>
      <p:regular r:id="rId19"/>
      <p:bold r:id="rId20"/>
      <p:italic r:id="rId21"/>
      <p:boldItalic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FFFF00"/>
    <a:srgbClr val="0000FF"/>
    <a:srgbClr val="FFFF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03" autoAdjust="0"/>
    <p:restoredTop sz="94660"/>
  </p:normalViewPr>
  <p:slideViewPr>
    <p:cSldViewPr>
      <p:cViewPr varScale="1">
        <p:scale>
          <a:sx n="98" d="100"/>
          <a:sy n="98" d="100"/>
        </p:scale>
        <p:origin x="468" y="31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E308485F-70C9-4AA4-A22E-1D0A001F4993}" type="slidenum">
              <a:rPr lang="en-US" altLang="en-US" smtClean="0"/>
              <a:pPr/>
              <a:t>‹#›</a:t>
            </a:fld>
            <a:endParaRPr lang="en-US" altLang="en-US"/>
          </a:p>
        </p:txBody>
      </p:sp>
    </p:spTree>
    <p:extLst>
      <p:ext uri="{BB962C8B-B14F-4D97-AF65-F5344CB8AC3E}">
        <p14:creationId xmlns:p14="http://schemas.microsoft.com/office/powerpoint/2010/main" val="2146550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AE0E3C4B-CA9C-4681-A86D-ECB9619D806D}" type="slidenum">
              <a:rPr lang="en-US" altLang="en-US" smtClean="0"/>
              <a:pPr/>
              <a:t>‹#›</a:t>
            </a:fld>
            <a:endParaRPr lang="en-US" altLang="en-US"/>
          </a:p>
        </p:txBody>
      </p:sp>
    </p:spTree>
    <p:extLst>
      <p:ext uri="{BB962C8B-B14F-4D97-AF65-F5344CB8AC3E}">
        <p14:creationId xmlns:p14="http://schemas.microsoft.com/office/powerpoint/2010/main" val="2205044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EEE5F577-231D-4011-B916-4FE5403D6328}" type="slidenum">
              <a:rPr lang="en-US" altLang="en-US" smtClean="0"/>
              <a:pPr/>
              <a:t>‹#›</a:t>
            </a:fld>
            <a:endParaRPr lang="en-US" altLang="en-US"/>
          </a:p>
        </p:txBody>
      </p:sp>
    </p:spTree>
    <p:extLst>
      <p:ext uri="{BB962C8B-B14F-4D97-AF65-F5344CB8AC3E}">
        <p14:creationId xmlns:p14="http://schemas.microsoft.com/office/powerpoint/2010/main" val="1011827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16187302-905D-4B52-AABB-6EA9A38C5CFF}" type="slidenum">
              <a:rPr lang="en-US" altLang="en-US" smtClean="0"/>
              <a:pPr/>
              <a:t>‹#›</a:t>
            </a:fld>
            <a:endParaRPr lang="en-US" altLang="en-US"/>
          </a:p>
        </p:txBody>
      </p:sp>
    </p:spTree>
    <p:extLst>
      <p:ext uri="{BB962C8B-B14F-4D97-AF65-F5344CB8AC3E}">
        <p14:creationId xmlns:p14="http://schemas.microsoft.com/office/powerpoint/2010/main" val="3236635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569B3C94-67D5-497C-9A24-536E447F0679}" type="slidenum">
              <a:rPr lang="en-US" altLang="en-US" smtClean="0"/>
              <a:pPr/>
              <a:t>‹#›</a:t>
            </a:fld>
            <a:endParaRPr lang="en-US" altLang="en-US"/>
          </a:p>
        </p:txBody>
      </p:sp>
    </p:spTree>
    <p:extLst>
      <p:ext uri="{BB962C8B-B14F-4D97-AF65-F5344CB8AC3E}">
        <p14:creationId xmlns:p14="http://schemas.microsoft.com/office/powerpoint/2010/main" val="2019379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AFE32686-6542-4080-9AAE-BB837B24E8A5}" type="slidenum">
              <a:rPr lang="en-US" altLang="en-US" smtClean="0"/>
              <a:pPr/>
              <a:t>‹#›</a:t>
            </a:fld>
            <a:endParaRPr lang="en-US" altLang="en-US"/>
          </a:p>
        </p:txBody>
      </p:sp>
    </p:spTree>
    <p:extLst>
      <p:ext uri="{BB962C8B-B14F-4D97-AF65-F5344CB8AC3E}">
        <p14:creationId xmlns:p14="http://schemas.microsoft.com/office/powerpoint/2010/main" val="4029201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A05F49CA-7A4C-4ECC-BBBC-9136C8A5EC81}" type="slidenum">
              <a:rPr lang="en-US" altLang="en-US" smtClean="0"/>
              <a:pPr/>
              <a:t>‹#›</a:t>
            </a:fld>
            <a:endParaRPr lang="en-US" altLang="en-US"/>
          </a:p>
        </p:txBody>
      </p:sp>
    </p:spTree>
    <p:extLst>
      <p:ext uri="{BB962C8B-B14F-4D97-AF65-F5344CB8AC3E}">
        <p14:creationId xmlns:p14="http://schemas.microsoft.com/office/powerpoint/2010/main" val="175235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98E658D-5B35-4F80-830C-A22A48891E8A}" type="slidenum">
              <a:rPr lang="en-US" altLang="en-US" smtClean="0"/>
              <a:pPr/>
              <a:t>‹#›</a:t>
            </a:fld>
            <a:endParaRPr lang="en-US" altLang="en-US"/>
          </a:p>
        </p:txBody>
      </p:sp>
    </p:spTree>
    <p:extLst>
      <p:ext uri="{BB962C8B-B14F-4D97-AF65-F5344CB8AC3E}">
        <p14:creationId xmlns:p14="http://schemas.microsoft.com/office/powerpoint/2010/main" val="120385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9E62248-9A35-4A55-B03B-D7E94EFC2F25}" type="slidenum">
              <a:rPr lang="en-US" altLang="en-US" smtClean="0"/>
              <a:pPr/>
              <a:t>‹#›</a:t>
            </a:fld>
            <a:endParaRPr lang="en-US" altLang="en-US"/>
          </a:p>
        </p:txBody>
      </p:sp>
    </p:spTree>
    <p:extLst>
      <p:ext uri="{BB962C8B-B14F-4D97-AF65-F5344CB8AC3E}">
        <p14:creationId xmlns:p14="http://schemas.microsoft.com/office/powerpoint/2010/main" val="3265322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25B3F2D7-BA73-47A4-88CA-5F213675B935}" type="slidenum">
              <a:rPr lang="en-US" altLang="en-US" smtClean="0"/>
              <a:pPr/>
              <a:t>‹#›</a:t>
            </a:fld>
            <a:endParaRPr lang="en-US" altLang="en-US"/>
          </a:p>
        </p:txBody>
      </p:sp>
    </p:spTree>
    <p:extLst>
      <p:ext uri="{BB962C8B-B14F-4D97-AF65-F5344CB8AC3E}">
        <p14:creationId xmlns:p14="http://schemas.microsoft.com/office/powerpoint/2010/main" val="3119587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138CBC2C-A09F-44C7-8D4A-D07C17E44596}" type="slidenum">
              <a:rPr lang="en-US" altLang="en-US" smtClean="0"/>
              <a:pPr/>
              <a:t>‹#›</a:t>
            </a:fld>
            <a:endParaRPr lang="en-US" altLang="en-US"/>
          </a:p>
        </p:txBody>
      </p:sp>
    </p:spTree>
    <p:extLst>
      <p:ext uri="{BB962C8B-B14F-4D97-AF65-F5344CB8AC3E}">
        <p14:creationId xmlns:p14="http://schemas.microsoft.com/office/powerpoint/2010/main" val="272013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4E34DC-3515-48FD-98F3-B40EE45A8D94}" type="slidenum">
              <a:rPr lang="en-US" altLang="en-US" smtClean="0"/>
              <a:pPr/>
              <a:t>‹#›</a:t>
            </a:fld>
            <a:endParaRPr lang="en-US" altLang="en-US"/>
          </a:p>
        </p:txBody>
      </p:sp>
    </p:spTree>
    <p:extLst>
      <p:ext uri="{BB962C8B-B14F-4D97-AF65-F5344CB8AC3E}">
        <p14:creationId xmlns:p14="http://schemas.microsoft.com/office/powerpoint/2010/main" val="24786156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0039DD9-8AD1-1EBA-0B6A-7945D7CC1BBB}"/>
              </a:ext>
            </a:extLst>
          </p:cNvPr>
          <p:cNvSpPr>
            <a:spLocks noGrp="1" noChangeArrowheads="1"/>
          </p:cNvSpPr>
          <p:nvPr>
            <p:ph type="title"/>
          </p:nvPr>
        </p:nvSpPr>
        <p:spPr>
          <a:xfrm>
            <a:off x="914400" y="304800"/>
            <a:ext cx="10363200" cy="6019800"/>
          </a:xfrm>
        </p:spPr>
        <p:txBody>
          <a:bodyPr>
            <a:normAutofit fontScale="90000"/>
          </a:bodyPr>
          <a:lstStyle/>
          <a:p>
            <a:pPr algn="ctr">
              <a:lnSpc>
                <a:spcPct val="150000"/>
              </a:lnSpc>
            </a:pPr>
            <a:r>
              <a:rPr lang="en-US" altLang="en-US" sz="6000" b="1" i="1" dirty="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Georgia" panose="02040502050405020303" pitchFamily="18" charset="0"/>
              </a:rPr>
              <a:t>Dogma- </a:t>
            </a:r>
            <a:r>
              <a:rPr lang="en-US" altLang="en-US" sz="5400" b="1" i="1" dirty="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Georgia" panose="02040502050405020303" pitchFamily="18" charset="0"/>
              </a:rPr>
              <a:t>1. A system of principles or tenets, as of a church. 2. A specific tenet or doctrine authoritatively laid down, as by a church.</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ppt_x</p:attrName>
                                        </p:attrNameLst>
                                      </p:cBhvr>
                                      <p:tavLst>
                                        <p:tav tm="0">
                                          <p:val>
                                            <p:strVal val="#ppt_x-.2"/>
                                          </p:val>
                                        </p:tav>
                                        <p:tav tm="100000">
                                          <p:val>
                                            <p:strVal val="#ppt_x"/>
                                          </p:val>
                                        </p:tav>
                                      </p:tavLst>
                                    </p:anim>
                                    <p:anim calcmode="lin" valueType="num">
                                      <p:cBhvr>
                                        <p:cTn id="8" dur="1000" fill="hold"/>
                                        <p:tgtEl>
                                          <p:spTgt spid="40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860FD984-6DC8-0E4C-FE9C-0CF124312027}"/>
              </a:ext>
            </a:extLst>
          </p:cNvPr>
          <p:cNvSpPr>
            <a:spLocks noGrp="1" noChangeArrowheads="1"/>
          </p:cNvSpPr>
          <p:nvPr>
            <p:ph type="title"/>
          </p:nvPr>
        </p:nvSpPr>
        <p:spPr>
          <a:xfrm>
            <a:off x="990600" y="304800"/>
            <a:ext cx="10058400" cy="6248400"/>
          </a:xfrm>
        </p:spPr>
        <p:txBody>
          <a:bodyPr/>
          <a:lstStyle/>
          <a:p>
            <a:pPr algn="ctr">
              <a:lnSpc>
                <a:spcPct val="100000"/>
              </a:lnSpc>
            </a:pPr>
            <a:r>
              <a:rPr lang="en-US" altLang="en-US" sz="7200" b="1" i="1" dirty="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Georgia" panose="02040502050405020303" pitchFamily="18" charset="0"/>
              </a:rPr>
              <a:t>Dogmatic- </a:t>
            </a:r>
            <a:r>
              <a:rPr lang="en-US" altLang="en-US" sz="6600" b="1" i="1" dirty="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Georgia" panose="02040502050405020303" pitchFamily="18" charset="0"/>
              </a:rPr>
              <a:t>Asserting opinions in a doctrinaire or arrogant manner; opinionated.</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1000" fill="hold"/>
                                        <p:tgtEl>
                                          <p:spTgt spid="31746"/>
                                        </p:tgtEl>
                                        <p:attrNameLst>
                                          <p:attrName>ppt_x</p:attrName>
                                        </p:attrNameLst>
                                      </p:cBhvr>
                                      <p:tavLst>
                                        <p:tav tm="0">
                                          <p:val>
                                            <p:strVal val="#ppt_x-.2"/>
                                          </p:val>
                                        </p:tav>
                                        <p:tav tm="100000">
                                          <p:val>
                                            <p:strVal val="#ppt_x"/>
                                          </p:val>
                                        </p:tav>
                                      </p:tavLst>
                                    </p:anim>
                                    <p:anim calcmode="lin" valueType="num">
                                      <p:cBhvr>
                                        <p:cTn id="8" dur="1000" fill="hold"/>
                                        <p:tgtEl>
                                          <p:spTgt spid="317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tx1"/>
            </a:gs>
            <a:gs pos="100000">
              <a:srgbClr val="FF0000"/>
            </a:gs>
          </a:gsLst>
          <a:path path="rect">
            <a:fillToRect r="100000" b="100000"/>
          </a:path>
        </a:gradFill>
        <a:effectLst/>
      </p:bgPr>
    </p:bg>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CBED6A5C-4782-333B-D1C5-A8A23ACCFB2B}"/>
              </a:ext>
            </a:extLst>
          </p:cNvPr>
          <p:cNvSpPr>
            <a:spLocks noGrp="1" noChangeArrowheads="1"/>
          </p:cNvSpPr>
          <p:nvPr>
            <p:ph type="title"/>
          </p:nvPr>
        </p:nvSpPr>
        <p:spPr>
          <a:xfrm>
            <a:off x="1143000" y="136526"/>
            <a:ext cx="9829800" cy="2073275"/>
          </a:xfrm>
        </p:spPr>
        <p:txBody>
          <a:bodyPr/>
          <a:lstStyle/>
          <a:p>
            <a:pPr algn="ctr">
              <a:lnSpc>
                <a:spcPct val="110000"/>
              </a:lnSpc>
            </a:pPr>
            <a:r>
              <a:rPr lang="en-US" altLang="en-US" sz="5400" b="1" i="1" dirty="0">
                <a:solidFill>
                  <a:schemeClr val="bg1"/>
                </a:solidFill>
                <a:effectLst>
                  <a:outerShdw blurRad="38100" dist="38100" dir="2700000" algn="tl">
                    <a:srgbClr val="808080"/>
                  </a:outerShdw>
                </a:effectLst>
                <a:latin typeface="Rockwell" panose="02060603020205020403" pitchFamily="18" charset="0"/>
              </a:rPr>
              <a:t>“Why are you being so dogmatic?”</a:t>
            </a:r>
            <a:endParaRPr lang="en-US" altLang="en-US" sz="3600" b="1" i="1" dirty="0">
              <a:solidFill>
                <a:schemeClr val="bg1"/>
              </a:solidFill>
              <a:effectLst>
                <a:outerShdw blurRad="38100" dist="38100" dir="2700000" algn="tl">
                  <a:srgbClr val="808080"/>
                </a:outerShdw>
              </a:effectLst>
              <a:latin typeface="Rockwell" panose="02060603020205020403" pitchFamily="18" charset="0"/>
            </a:endParaRPr>
          </a:p>
        </p:txBody>
      </p:sp>
      <p:sp>
        <p:nvSpPr>
          <p:cNvPr id="24581" name="Text Box 5">
            <a:extLst>
              <a:ext uri="{FF2B5EF4-FFF2-40B4-BE49-F238E27FC236}">
                <a16:creationId xmlns:a16="http://schemas.microsoft.com/office/drawing/2014/main" id="{621A4966-D2F3-769D-B0BC-DCE9D9B6306D}"/>
              </a:ext>
            </a:extLst>
          </p:cNvPr>
          <p:cNvSpPr txBox="1">
            <a:spLocks noChangeArrowheads="1"/>
          </p:cNvSpPr>
          <p:nvPr/>
        </p:nvSpPr>
        <p:spPr bwMode="auto">
          <a:xfrm>
            <a:off x="1143000" y="2133600"/>
            <a:ext cx="9753600" cy="4288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
              </a:spcBef>
            </a:pPr>
            <a:r>
              <a:rPr lang="en-US" altLang="en-US" sz="5400" b="1" i="1">
                <a:solidFill>
                  <a:schemeClr val="bg1"/>
                </a:solidFill>
                <a:effectLst>
                  <a:outerShdw blurRad="38100" dist="38100" dir="2700000" algn="tl">
                    <a:srgbClr val="808080"/>
                  </a:outerShdw>
                </a:effectLst>
                <a:latin typeface="Rockwell" panose="02060603020205020403" pitchFamily="18" charset="0"/>
              </a:rPr>
              <a:t>“Why does it have to be your way?”</a:t>
            </a:r>
          </a:p>
          <a:p>
            <a:pPr algn="ctr">
              <a:spcBef>
                <a:spcPct val="5000"/>
              </a:spcBef>
            </a:pPr>
            <a:r>
              <a:rPr lang="en-US" altLang="en-US" sz="5400" b="1" i="1">
                <a:solidFill>
                  <a:schemeClr val="bg1"/>
                </a:solidFill>
                <a:effectLst>
                  <a:outerShdw blurRad="38100" dist="38100" dir="2700000" algn="tl">
                    <a:srgbClr val="808080"/>
                  </a:outerShdw>
                </a:effectLst>
                <a:latin typeface="Rockwell" panose="02060603020205020403" pitchFamily="18" charset="0"/>
              </a:rPr>
              <a:t>“Why can’t we just agree to disagree and accept one another?”</a:t>
            </a:r>
          </a:p>
        </p:txBody>
      </p:sp>
    </p:spTree>
  </p:cSld>
  <p:clrMapOvr>
    <a:masterClrMapping/>
  </p:clrMapOvr>
  <p:transition spd="med">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fill="hold"/>
                                        <p:tgtEl>
                                          <p:spTgt spid="24578"/>
                                        </p:tgtEl>
                                        <p:attrNameLst>
                                          <p:attrName>ppt_w</p:attrName>
                                        </p:attrNameLst>
                                      </p:cBhvr>
                                      <p:tavLst>
                                        <p:tav tm="0">
                                          <p:val>
                                            <p:fltVal val="0"/>
                                          </p:val>
                                        </p:tav>
                                        <p:tav tm="100000">
                                          <p:val>
                                            <p:strVal val="#ppt_w"/>
                                          </p:val>
                                        </p:tav>
                                      </p:tavLst>
                                    </p:anim>
                                    <p:anim calcmode="lin" valueType="num">
                                      <p:cBhvr>
                                        <p:cTn id="8" dur="1000" fill="hold"/>
                                        <p:tgtEl>
                                          <p:spTgt spid="24578"/>
                                        </p:tgtEl>
                                        <p:attrNameLst>
                                          <p:attrName>ppt_h</p:attrName>
                                        </p:attrNameLst>
                                      </p:cBhvr>
                                      <p:tavLst>
                                        <p:tav tm="0">
                                          <p:val>
                                            <p:fltVal val="0"/>
                                          </p:val>
                                        </p:tav>
                                        <p:tav tm="100000">
                                          <p:val>
                                            <p:strVal val="#ppt_h"/>
                                          </p:val>
                                        </p:tav>
                                      </p:tavLst>
                                    </p:anim>
                                    <p:anim calcmode="lin" valueType="num">
                                      <p:cBhvr>
                                        <p:cTn id="9" dur="1000" fill="hold"/>
                                        <p:tgtEl>
                                          <p:spTgt spid="2457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457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8" presetClass="entr" presetSubtype="32" fill="hold" nodeType="clickEffect">
                                  <p:stCondLst>
                                    <p:cond delay="0"/>
                                  </p:stCondLst>
                                  <p:childTnLst>
                                    <p:set>
                                      <p:cBhvr>
                                        <p:cTn id="14" dur="1" fill="hold">
                                          <p:stCondLst>
                                            <p:cond delay="0"/>
                                          </p:stCondLst>
                                        </p:cTn>
                                        <p:tgtEl>
                                          <p:spTgt spid="24581">
                                            <p:txEl>
                                              <p:pRg st="0" end="0"/>
                                            </p:txEl>
                                          </p:spTgt>
                                        </p:tgtEl>
                                        <p:attrNameLst>
                                          <p:attrName>style.visibility</p:attrName>
                                        </p:attrNameLst>
                                      </p:cBhvr>
                                      <p:to>
                                        <p:strVal val="visible"/>
                                      </p:to>
                                    </p:set>
                                    <p:animEffect transition="in" filter="diamond(out)">
                                      <p:cBhvr>
                                        <p:cTn id="15" dur="2000"/>
                                        <p:tgtEl>
                                          <p:spTgt spid="24581">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ntr" presetSubtype="32" fill="hold" nodeType="clickEffect">
                                  <p:stCondLst>
                                    <p:cond delay="0"/>
                                  </p:stCondLst>
                                  <p:childTnLst>
                                    <p:set>
                                      <p:cBhvr>
                                        <p:cTn id="19" dur="1" fill="hold">
                                          <p:stCondLst>
                                            <p:cond delay="0"/>
                                          </p:stCondLst>
                                        </p:cTn>
                                        <p:tgtEl>
                                          <p:spTgt spid="24581">
                                            <p:txEl>
                                              <p:pRg st="1" end="1"/>
                                            </p:txEl>
                                          </p:spTgt>
                                        </p:tgtEl>
                                        <p:attrNameLst>
                                          <p:attrName>style.visibility</p:attrName>
                                        </p:attrNameLst>
                                      </p:cBhvr>
                                      <p:to>
                                        <p:strVal val="visible"/>
                                      </p:to>
                                    </p:set>
                                    <p:animEffect transition="in" filter="diamond(out)">
                                      <p:cBhvr>
                                        <p:cTn id="20" dur="2000"/>
                                        <p:tgtEl>
                                          <p:spTgt spid="2458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tx1"/>
            </a:gs>
            <a:gs pos="100000">
              <a:srgbClr val="663300"/>
            </a:gs>
          </a:gsLst>
          <a:path path="rect">
            <a:fillToRect r="100000" b="100000"/>
          </a:path>
        </a:gra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6CE5929-F981-C1C4-65E3-CF6ECADDA42B}"/>
              </a:ext>
            </a:extLst>
          </p:cNvPr>
          <p:cNvSpPr>
            <a:spLocks noGrp="1" noChangeArrowheads="1"/>
          </p:cNvSpPr>
          <p:nvPr>
            <p:ph type="title"/>
          </p:nvPr>
        </p:nvSpPr>
        <p:spPr>
          <a:xfrm>
            <a:off x="685800" y="136526"/>
            <a:ext cx="10668000" cy="4283075"/>
          </a:xfrm>
        </p:spPr>
        <p:txBody>
          <a:bodyPr>
            <a:noAutofit/>
          </a:bodyPr>
          <a:lstStyle/>
          <a:p>
            <a:pPr algn="ctr">
              <a:lnSpc>
                <a:spcPct val="90000"/>
              </a:lnSpc>
            </a:pPr>
            <a:r>
              <a:rPr lang="en-US" altLang="en-US" sz="8000" b="1" i="1" dirty="0">
                <a:solidFill>
                  <a:schemeClr val="bg1"/>
                </a:solidFill>
                <a:effectLst>
                  <a:outerShdw blurRad="38100" dist="38100" dir="2700000" algn="tl">
                    <a:srgbClr val="808080"/>
                  </a:outerShdw>
                </a:effectLst>
                <a:latin typeface="Rockwell" panose="02060603020205020403" pitchFamily="18" charset="0"/>
              </a:rPr>
              <a:t>Just because someone says something is opinion</a:t>
            </a:r>
          </a:p>
        </p:txBody>
      </p:sp>
      <p:sp>
        <p:nvSpPr>
          <p:cNvPr id="3077" name="Text Box 5">
            <a:extLst>
              <a:ext uri="{FF2B5EF4-FFF2-40B4-BE49-F238E27FC236}">
                <a16:creationId xmlns:a16="http://schemas.microsoft.com/office/drawing/2014/main" id="{12E0FF5D-1B01-2070-1162-C4CA1E08D469}"/>
              </a:ext>
            </a:extLst>
          </p:cNvPr>
          <p:cNvSpPr txBox="1">
            <a:spLocks noChangeArrowheads="1"/>
          </p:cNvSpPr>
          <p:nvPr/>
        </p:nvSpPr>
        <p:spPr bwMode="auto">
          <a:xfrm>
            <a:off x="1676400" y="4419600"/>
            <a:ext cx="8839200" cy="208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pPr>
            <a:r>
              <a:rPr lang="en-US" altLang="en-US" sz="7200" b="1" i="1" dirty="0">
                <a:solidFill>
                  <a:schemeClr val="bg1"/>
                </a:solidFill>
                <a:latin typeface="Rockwell" panose="02060603020205020403" pitchFamily="18" charset="0"/>
              </a:rPr>
              <a:t>Does Not Make It SO!</a:t>
            </a:r>
          </a:p>
        </p:txBody>
      </p:sp>
    </p:spTree>
  </p:cSld>
  <p:clrMapOvr>
    <a:masterClrMapping/>
  </p:clrMapOvr>
  <p:transition spd="med">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50" presetClass="entr" presetSubtype="0" decel="100000" fill="hold" nodeType="afterEffect">
                                  <p:stCondLst>
                                    <p:cond delay="0"/>
                                  </p:stCondLst>
                                  <p:childTnLst>
                                    <p:set>
                                      <p:cBhvr>
                                        <p:cTn id="11" dur="1" fill="hold">
                                          <p:stCondLst>
                                            <p:cond delay="0"/>
                                          </p:stCondLst>
                                        </p:cTn>
                                        <p:tgtEl>
                                          <p:spTgt spid="3077">
                                            <p:txEl>
                                              <p:pRg st="0" end="0"/>
                                            </p:txEl>
                                          </p:spTgt>
                                        </p:tgtEl>
                                        <p:attrNameLst>
                                          <p:attrName>style.visibility</p:attrName>
                                        </p:attrNameLst>
                                      </p:cBhvr>
                                      <p:to>
                                        <p:strVal val="visible"/>
                                      </p:to>
                                    </p:set>
                                    <p:anim calcmode="lin" valueType="num">
                                      <p:cBhvr>
                                        <p:cTn id="12" dur="1000" fill="hold"/>
                                        <p:tgtEl>
                                          <p:spTgt spid="3077">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07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0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shadeToTitle="1">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path path="shape">
            <a:fillToRect l="50000" t="50000" r="50000" b="50000"/>
          </a:path>
        </a:gra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9FB703B-29F9-6E01-5B1D-9698C766DE7F}"/>
              </a:ext>
            </a:extLst>
          </p:cNvPr>
          <p:cNvSpPr>
            <a:spLocks noGrp="1" noChangeArrowheads="1"/>
          </p:cNvSpPr>
          <p:nvPr>
            <p:ph type="title"/>
          </p:nvPr>
        </p:nvSpPr>
        <p:spPr>
          <a:xfrm>
            <a:off x="1676400" y="274638"/>
            <a:ext cx="8763000" cy="2773362"/>
          </a:xfrm>
        </p:spPr>
        <p:txBody>
          <a:bodyPr/>
          <a:lstStyle/>
          <a:p>
            <a:pPr algn="ctr"/>
            <a:r>
              <a:rPr lang="en-US" altLang="en-US" sz="4800" b="1" dirty="0">
                <a:solidFill>
                  <a:schemeClr val="bg1"/>
                </a:solidFill>
                <a:effectLst>
                  <a:outerShdw blurRad="38100" dist="38100" dir="2700000" algn="tl">
                    <a:srgbClr val="000000"/>
                  </a:outerShdw>
                </a:effectLst>
                <a:latin typeface="Georgia" panose="02040502050405020303" pitchFamily="18" charset="0"/>
              </a:rPr>
              <a:t>Reasons Why We Are So Specific in Our Convictions &amp; Why We </a:t>
            </a:r>
            <a:r>
              <a:rPr lang="en-US" altLang="en-US" sz="4800" b="1" i="1" dirty="0">
                <a:solidFill>
                  <a:schemeClr val="bg1"/>
                </a:solidFill>
                <a:effectLst>
                  <a:outerShdw blurRad="38100" dist="38100" dir="2700000" algn="tl">
                    <a:srgbClr val="000000"/>
                  </a:outerShdw>
                </a:effectLst>
                <a:latin typeface="Georgia" panose="02040502050405020303" pitchFamily="18" charset="0"/>
              </a:rPr>
              <a:t>NEED</a:t>
            </a:r>
            <a:r>
              <a:rPr lang="en-US" altLang="en-US" sz="4800" b="1" dirty="0">
                <a:solidFill>
                  <a:schemeClr val="bg1"/>
                </a:solidFill>
                <a:effectLst>
                  <a:outerShdw blurRad="38100" dist="38100" dir="2700000" algn="tl">
                    <a:srgbClr val="000000"/>
                  </a:outerShdw>
                </a:effectLst>
                <a:latin typeface="Georgia" panose="02040502050405020303" pitchFamily="18" charset="0"/>
              </a:rPr>
              <a:t> to Be!</a:t>
            </a:r>
            <a:endParaRPr lang="en-US" altLang="en-US" sz="3600" b="1" dirty="0">
              <a:solidFill>
                <a:schemeClr val="bg1"/>
              </a:solidFill>
              <a:effectLst>
                <a:outerShdw blurRad="38100" dist="38100" dir="2700000" algn="tl">
                  <a:srgbClr val="000000"/>
                </a:outerShdw>
              </a:effectLst>
              <a:latin typeface="Georgia" panose="02040502050405020303" pitchFamily="18" charset="0"/>
            </a:endParaRPr>
          </a:p>
        </p:txBody>
      </p:sp>
      <p:sp>
        <p:nvSpPr>
          <p:cNvPr id="13315" name="Rectangle 3">
            <a:extLst>
              <a:ext uri="{FF2B5EF4-FFF2-40B4-BE49-F238E27FC236}">
                <a16:creationId xmlns:a16="http://schemas.microsoft.com/office/drawing/2014/main" id="{173D0D45-1C87-8FCB-8CBF-C38C2AC3F91A}"/>
              </a:ext>
            </a:extLst>
          </p:cNvPr>
          <p:cNvSpPr>
            <a:spLocks noGrp="1" noChangeArrowheads="1"/>
          </p:cNvSpPr>
          <p:nvPr>
            <p:ph idx="1"/>
          </p:nvPr>
        </p:nvSpPr>
        <p:spPr>
          <a:xfrm>
            <a:off x="1066800" y="3124200"/>
            <a:ext cx="10058400" cy="3429000"/>
          </a:xfrm>
        </p:spPr>
        <p:txBody>
          <a:bodyPr>
            <a:normAutofit/>
          </a:bodyPr>
          <a:lstStyle/>
          <a:p>
            <a:pPr algn="ctr">
              <a:spcBef>
                <a:spcPct val="0"/>
              </a:spcBef>
              <a:buFontTx/>
              <a:buNone/>
            </a:pPr>
            <a:r>
              <a:rPr lang="en-US" altLang="en-US" sz="4800" b="1" i="1" dirty="0">
                <a:solidFill>
                  <a:srgbClr val="FFFFCC"/>
                </a:solidFill>
                <a:latin typeface="Georgia" panose="02040502050405020303" pitchFamily="18" charset="0"/>
              </a:rPr>
              <a:t>We Are Dealing With The Word of God</a:t>
            </a:r>
          </a:p>
          <a:p>
            <a:pPr algn="ctr">
              <a:spcBef>
                <a:spcPct val="0"/>
              </a:spcBef>
              <a:buFontTx/>
              <a:buNone/>
            </a:pPr>
            <a:r>
              <a:rPr lang="en-US" altLang="en-US" sz="4800" b="1" i="1" dirty="0">
                <a:solidFill>
                  <a:srgbClr val="FFFFCC"/>
                </a:solidFill>
                <a:latin typeface="Georgia" panose="02040502050405020303" pitchFamily="18" charset="0"/>
              </a:rPr>
              <a:t>We Have God’s Message To Us -- 2 Peter 1:3; 2 Timothy 3:16,17</a:t>
            </a:r>
            <a:endParaRPr lang="en-US" altLang="en-US" sz="4800" b="1" dirty="0">
              <a:solidFill>
                <a:srgbClr val="FFFFCC"/>
              </a:solidFill>
              <a:latin typeface="Georgia" panose="02040502050405020303"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3315">
                                            <p:txEl>
                                              <p:pRg st="0" end="0"/>
                                            </p:txEl>
                                          </p:spTgt>
                                        </p:tgtEl>
                                        <p:attrNameLst>
                                          <p:attrName>style.visibility</p:attrName>
                                        </p:attrNameLst>
                                      </p:cBhvr>
                                      <p:to>
                                        <p:strVal val="visible"/>
                                      </p:to>
                                    </p:set>
                                    <p:animEffect transition="in" filter="fade">
                                      <p:cBhvr>
                                        <p:cTn id="13" dur="1000"/>
                                        <p:tgtEl>
                                          <p:spTgt spid="13315">
                                            <p:txEl>
                                              <p:pRg st="0" end="0"/>
                                            </p:txEl>
                                          </p:spTgt>
                                        </p:tgtEl>
                                      </p:cBhvr>
                                    </p:animEffect>
                                    <p:anim calcmode="lin" valueType="num">
                                      <p:cBhvr>
                                        <p:cTn id="14" dur="10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33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3315">
                                            <p:txEl>
                                              <p:pRg st="1" end="1"/>
                                            </p:txEl>
                                          </p:spTgt>
                                        </p:tgtEl>
                                        <p:attrNameLst>
                                          <p:attrName>style.visibility</p:attrName>
                                        </p:attrNameLst>
                                      </p:cBhvr>
                                      <p:to>
                                        <p:strVal val="visible"/>
                                      </p:to>
                                    </p:set>
                                    <p:animEffect transition="in" filter="fade">
                                      <p:cBhvr>
                                        <p:cTn id="20" dur="1000"/>
                                        <p:tgtEl>
                                          <p:spTgt spid="13315">
                                            <p:txEl>
                                              <p:pRg st="1" end="1"/>
                                            </p:txEl>
                                          </p:spTgt>
                                        </p:tgtEl>
                                      </p:cBhvr>
                                    </p:animEffect>
                                    <p:anim calcmode="lin" valueType="num">
                                      <p:cBhvr>
                                        <p:cTn id="21" dur="10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331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EB55F6F-5FDB-C608-1571-86EBE0BA8363}"/>
              </a:ext>
            </a:extLst>
          </p:cNvPr>
          <p:cNvSpPr>
            <a:spLocks noGrp="1" noChangeArrowheads="1"/>
          </p:cNvSpPr>
          <p:nvPr>
            <p:ph type="title"/>
          </p:nvPr>
        </p:nvSpPr>
        <p:spPr>
          <a:xfrm>
            <a:off x="1905000" y="152400"/>
            <a:ext cx="8305800" cy="685800"/>
          </a:xfrm>
        </p:spPr>
        <p:txBody>
          <a:bodyPr>
            <a:noAutofit/>
          </a:bodyPr>
          <a:lstStyle/>
          <a:p>
            <a:pPr>
              <a:lnSpc>
                <a:spcPct val="90000"/>
              </a:lnSpc>
            </a:pPr>
            <a:r>
              <a:rPr lang="en-US" altLang="en-US" sz="4800" b="1" dirty="0">
                <a:solidFill>
                  <a:schemeClr val="bg1"/>
                </a:solidFill>
                <a:effectLst>
                  <a:outerShdw blurRad="38100" dist="38100" dir="2700000" algn="tl">
                    <a:srgbClr val="C0C0C0"/>
                  </a:outerShdw>
                </a:effectLst>
                <a:latin typeface="Rockwell" panose="02060603020205020403" pitchFamily="18" charset="0"/>
              </a:rPr>
              <a:t>In The Bible We Find:</a:t>
            </a:r>
            <a:endParaRPr lang="en-US" altLang="en-US" sz="2800" b="1" dirty="0">
              <a:solidFill>
                <a:schemeClr val="bg1"/>
              </a:solidFill>
              <a:effectLst>
                <a:outerShdw blurRad="38100" dist="38100" dir="2700000" algn="tl">
                  <a:srgbClr val="C0C0C0"/>
                </a:outerShdw>
              </a:effectLst>
              <a:latin typeface="Rockwell" panose="02060603020205020403" pitchFamily="18" charset="0"/>
            </a:endParaRPr>
          </a:p>
        </p:txBody>
      </p:sp>
      <p:sp>
        <p:nvSpPr>
          <p:cNvPr id="8195" name="Rectangle 3">
            <a:extLst>
              <a:ext uri="{FF2B5EF4-FFF2-40B4-BE49-F238E27FC236}">
                <a16:creationId xmlns:a16="http://schemas.microsoft.com/office/drawing/2014/main" id="{E4C405C8-D83D-42D6-FCB6-D135374DE6E7}"/>
              </a:ext>
            </a:extLst>
          </p:cNvPr>
          <p:cNvSpPr>
            <a:spLocks noGrp="1" noChangeArrowheads="1"/>
          </p:cNvSpPr>
          <p:nvPr>
            <p:ph idx="1"/>
          </p:nvPr>
        </p:nvSpPr>
        <p:spPr>
          <a:xfrm>
            <a:off x="990600" y="990600"/>
            <a:ext cx="10210800" cy="5715000"/>
          </a:xfrm>
        </p:spPr>
        <p:txBody>
          <a:bodyPr/>
          <a:lstStyle/>
          <a:p>
            <a:pPr algn="ctr">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What God Has Done For Us</a:t>
            </a:r>
          </a:p>
          <a:p>
            <a:pPr algn="ctr">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Why He Did It</a:t>
            </a:r>
          </a:p>
          <a:p>
            <a:pPr algn="ctr">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What He Expects of Us</a:t>
            </a:r>
          </a:p>
          <a:p>
            <a:pPr algn="ctr">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How To Be Saved</a:t>
            </a:r>
          </a:p>
          <a:p>
            <a:pPr algn="ctr">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How To Serve Him</a:t>
            </a:r>
          </a:p>
          <a:p>
            <a:pPr algn="ctr">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How To Worship Him</a:t>
            </a:r>
          </a:p>
          <a:p>
            <a:pPr algn="ctr">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How to Deal With The Ungodly</a:t>
            </a:r>
          </a:p>
          <a:p>
            <a:pPr algn="ctr">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How To Treat One Another</a:t>
            </a:r>
          </a:p>
          <a:p>
            <a:pPr algn="ctr">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How to Stay Saved</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fltVal val="0"/>
                                          </p:val>
                                        </p:tav>
                                        <p:tav tm="100000">
                                          <p:val>
                                            <p:strVal val="#ppt_w"/>
                                          </p:val>
                                        </p:tav>
                                      </p:tavLst>
                                    </p:anim>
                                    <p:anim calcmode="lin" valueType="num">
                                      <p:cBhvr>
                                        <p:cTn id="8" dur="1000" fill="hold"/>
                                        <p:tgtEl>
                                          <p:spTgt spid="8194"/>
                                        </p:tgtEl>
                                        <p:attrNameLst>
                                          <p:attrName>ppt_h</p:attrName>
                                        </p:attrNameLst>
                                      </p:cBhvr>
                                      <p:tavLst>
                                        <p:tav tm="0">
                                          <p:val>
                                            <p:fltVal val="0"/>
                                          </p:val>
                                        </p:tav>
                                        <p:tav tm="100000">
                                          <p:val>
                                            <p:strVal val="#ppt_h"/>
                                          </p:val>
                                        </p:tav>
                                      </p:tavLst>
                                    </p:anim>
                                    <p:anim calcmode="lin" valueType="num">
                                      <p:cBhvr>
                                        <p:cTn id="9" dur="1000" fill="hold"/>
                                        <p:tgtEl>
                                          <p:spTgt spid="819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19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195">
                                            <p:txEl>
                                              <p:pRg st="0" end="0"/>
                                            </p:txEl>
                                          </p:spTgt>
                                        </p:tgtEl>
                                        <p:attrNameLst>
                                          <p:attrName>style.visibility</p:attrName>
                                        </p:attrNameLst>
                                      </p:cBhvr>
                                      <p:to>
                                        <p:strVal val="visible"/>
                                      </p:to>
                                    </p:set>
                                    <p:animEffect transition="in" filter="dissolve">
                                      <p:cBhvr>
                                        <p:cTn id="15" dur="500"/>
                                        <p:tgtEl>
                                          <p:spTgt spid="8195">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8195">
                                            <p:txEl>
                                              <p:pRg st="1" end="1"/>
                                            </p:txEl>
                                          </p:spTgt>
                                        </p:tgtEl>
                                        <p:attrNameLst>
                                          <p:attrName>style.visibility</p:attrName>
                                        </p:attrNameLst>
                                      </p:cBhvr>
                                      <p:to>
                                        <p:strVal val="visible"/>
                                      </p:to>
                                    </p:set>
                                    <p:animEffect transition="in" filter="dissolve">
                                      <p:cBhvr>
                                        <p:cTn id="20" dur="500"/>
                                        <p:tgtEl>
                                          <p:spTgt spid="8195">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8195">
                                            <p:txEl>
                                              <p:pRg st="2" end="2"/>
                                            </p:txEl>
                                          </p:spTgt>
                                        </p:tgtEl>
                                        <p:attrNameLst>
                                          <p:attrName>style.visibility</p:attrName>
                                        </p:attrNameLst>
                                      </p:cBhvr>
                                      <p:to>
                                        <p:strVal val="visible"/>
                                      </p:to>
                                    </p:set>
                                    <p:animEffect transition="in" filter="dissolve">
                                      <p:cBhvr>
                                        <p:cTn id="25" dur="500"/>
                                        <p:tgtEl>
                                          <p:spTgt spid="8195">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8195">
                                            <p:txEl>
                                              <p:pRg st="3" end="3"/>
                                            </p:txEl>
                                          </p:spTgt>
                                        </p:tgtEl>
                                        <p:attrNameLst>
                                          <p:attrName>style.visibility</p:attrName>
                                        </p:attrNameLst>
                                      </p:cBhvr>
                                      <p:to>
                                        <p:strVal val="visible"/>
                                      </p:to>
                                    </p:set>
                                    <p:animEffect transition="in" filter="dissolve">
                                      <p:cBhvr>
                                        <p:cTn id="30" dur="500"/>
                                        <p:tgtEl>
                                          <p:spTgt spid="8195">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8195">
                                            <p:txEl>
                                              <p:pRg st="4" end="4"/>
                                            </p:txEl>
                                          </p:spTgt>
                                        </p:tgtEl>
                                        <p:attrNameLst>
                                          <p:attrName>style.visibility</p:attrName>
                                        </p:attrNameLst>
                                      </p:cBhvr>
                                      <p:to>
                                        <p:strVal val="visible"/>
                                      </p:to>
                                    </p:set>
                                    <p:animEffect transition="in" filter="dissolve">
                                      <p:cBhvr>
                                        <p:cTn id="35" dur="500"/>
                                        <p:tgtEl>
                                          <p:spTgt spid="8195">
                                            <p:txEl>
                                              <p:pRg st="4" end="4"/>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8195">
                                            <p:txEl>
                                              <p:pRg st="5" end="5"/>
                                            </p:txEl>
                                          </p:spTgt>
                                        </p:tgtEl>
                                        <p:attrNameLst>
                                          <p:attrName>style.visibility</p:attrName>
                                        </p:attrNameLst>
                                      </p:cBhvr>
                                      <p:to>
                                        <p:strVal val="visible"/>
                                      </p:to>
                                    </p:set>
                                    <p:animEffect transition="in" filter="dissolve">
                                      <p:cBhvr>
                                        <p:cTn id="40" dur="500"/>
                                        <p:tgtEl>
                                          <p:spTgt spid="8195">
                                            <p:txEl>
                                              <p:pRg st="5" end="5"/>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8195">
                                            <p:txEl>
                                              <p:pRg st="6" end="6"/>
                                            </p:txEl>
                                          </p:spTgt>
                                        </p:tgtEl>
                                        <p:attrNameLst>
                                          <p:attrName>style.visibility</p:attrName>
                                        </p:attrNameLst>
                                      </p:cBhvr>
                                      <p:to>
                                        <p:strVal val="visible"/>
                                      </p:to>
                                    </p:set>
                                    <p:animEffect transition="in" filter="dissolve">
                                      <p:cBhvr>
                                        <p:cTn id="45" dur="500"/>
                                        <p:tgtEl>
                                          <p:spTgt spid="8195">
                                            <p:txEl>
                                              <p:pRg st="6" end="6"/>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8195">
                                            <p:txEl>
                                              <p:pRg st="7" end="7"/>
                                            </p:txEl>
                                          </p:spTgt>
                                        </p:tgtEl>
                                        <p:attrNameLst>
                                          <p:attrName>style.visibility</p:attrName>
                                        </p:attrNameLst>
                                      </p:cBhvr>
                                      <p:to>
                                        <p:strVal val="visible"/>
                                      </p:to>
                                    </p:set>
                                    <p:animEffect transition="in" filter="dissolve">
                                      <p:cBhvr>
                                        <p:cTn id="50" dur="500"/>
                                        <p:tgtEl>
                                          <p:spTgt spid="8195">
                                            <p:txEl>
                                              <p:pRg st="7" end="7"/>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8195">
                                            <p:txEl>
                                              <p:pRg st="8" end="8"/>
                                            </p:txEl>
                                          </p:spTgt>
                                        </p:tgtEl>
                                        <p:attrNameLst>
                                          <p:attrName>style.visibility</p:attrName>
                                        </p:attrNameLst>
                                      </p:cBhvr>
                                      <p:to>
                                        <p:strVal val="visible"/>
                                      </p:to>
                                    </p:set>
                                    <p:animEffect transition="in" filter="dissolve">
                                      <p:cBhvr>
                                        <p:cTn id="55" dur="500"/>
                                        <p:tgtEl>
                                          <p:spTgt spid="81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tx1"/>
            </a:gs>
            <a:gs pos="100000">
              <a:srgbClr val="663300"/>
            </a:gs>
          </a:gsLst>
          <a:path path="rect">
            <a:fillToRect r="100000" b="100000"/>
          </a:path>
        </a:gra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D938944-2CDF-1931-5878-C2C159D2CF97}"/>
              </a:ext>
            </a:extLst>
          </p:cNvPr>
          <p:cNvSpPr>
            <a:spLocks noGrp="1" noChangeArrowheads="1"/>
          </p:cNvSpPr>
          <p:nvPr>
            <p:ph type="title"/>
          </p:nvPr>
        </p:nvSpPr>
        <p:spPr>
          <a:xfrm>
            <a:off x="1143000" y="152401"/>
            <a:ext cx="9829800" cy="5045075"/>
          </a:xfrm>
        </p:spPr>
        <p:txBody>
          <a:bodyPr/>
          <a:lstStyle/>
          <a:p>
            <a:pPr>
              <a:lnSpc>
                <a:spcPct val="90000"/>
              </a:lnSpc>
            </a:pPr>
            <a:r>
              <a:rPr lang="en-US" altLang="en-US" sz="4000" b="1" i="1" dirty="0">
                <a:solidFill>
                  <a:schemeClr val="bg1"/>
                </a:solidFill>
                <a:effectLst>
                  <a:outerShdw blurRad="38100" dist="38100" dir="2700000" algn="tl">
                    <a:srgbClr val="808080"/>
                  </a:outerShdw>
                </a:effectLst>
                <a:latin typeface="Rockwell" panose="02060603020205020403" pitchFamily="18" charset="0"/>
              </a:rPr>
              <a:t>1 Peter 4:11 “If anyone speaks, let him speak as the oracles of God. If anyone ministers, let him do it as with the ability which God supplies, that in all things God may be glorified through Jesus Christ, to whom belong the glory and the dominion forever and ever. Amen.”</a:t>
            </a:r>
            <a:endParaRPr lang="en-US" altLang="en-US" sz="1800" b="1" i="1" dirty="0">
              <a:solidFill>
                <a:schemeClr val="bg1"/>
              </a:solidFill>
              <a:effectLst>
                <a:outerShdw blurRad="38100" dist="38100" dir="2700000" algn="tl">
                  <a:srgbClr val="808080"/>
                </a:outerShdw>
              </a:effectLst>
              <a:latin typeface="Rockwell" panose="02060603020205020403" pitchFamily="18" charset="0"/>
            </a:endParaRPr>
          </a:p>
        </p:txBody>
      </p:sp>
      <p:sp>
        <p:nvSpPr>
          <p:cNvPr id="32771" name="Text Box 3">
            <a:extLst>
              <a:ext uri="{FF2B5EF4-FFF2-40B4-BE49-F238E27FC236}">
                <a16:creationId xmlns:a16="http://schemas.microsoft.com/office/drawing/2014/main" id="{36EABAC2-96A1-354E-080F-7F959F54E1D4}"/>
              </a:ext>
            </a:extLst>
          </p:cNvPr>
          <p:cNvSpPr txBox="1">
            <a:spLocks noChangeArrowheads="1"/>
          </p:cNvSpPr>
          <p:nvPr/>
        </p:nvSpPr>
        <p:spPr bwMode="auto">
          <a:xfrm>
            <a:off x="1143000" y="5181601"/>
            <a:ext cx="9829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600" b="1" i="1" dirty="0">
                <a:solidFill>
                  <a:schemeClr val="bg1"/>
                </a:solidFill>
                <a:latin typeface="Rockwell" panose="02060603020205020403" pitchFamily="18" charset="0"/>
              </a:rPr>
              <a:t>Respect The Word You Teach, Understanding it IS GOD’S MESSAGE!</a:t>
            </a:r>
          </a:p>
        </p:txBody>
      </p:sp>
    </p:spTree>
  </p:cSld>
  <p:clrMapOvr>
    <a:masterClrMapping/>
  </p:clrMapOvr>
  <p:transition spd="med">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ppt_w</p:attrName>
                                        </p:attrNameLst>
                                      </p:cBhvr>
                                      <p:tavLst>
                                        <p:tav tm="0">
                                          <p:val>
                                            <p:fltVal val="0"/>
                                          </p:val>
                                        </p:tav>
                                        <p:tav tm="100000">
                                          <p:val>
                                            <p:strVal val="#ppt_w"/>
                                          </p:val>
                                        </p:tav>
                                      </p:tavLst>
                                    </p:anim>
                                    <p:anim calcmode="lin" valueType="num">
                                      <p:cBhvr>
                                        <p:cTn id="8" dur="1000" fill="hold"/>
                                        <p:tgtEl>
                                          <p:spTgt spid="32770"/>
                                        </p:tgtEl>
                                        <p:attrNameLst>
                                          <p:attrName>ppt_h</p:attrName>
                                        </p:attrNameLst>
                                      </p:cBhvr>
                                      <p:tavLst>
                                        <p:tav tm="0">
                                          <p:val>
                                            <p:fltVal val="0"/>
                                          </p:val>
                                        </p:tav>
                                        <p:tav tm="100000">
                                          <p:val>
                                            <p:strVal val="#ppt_h"/>
                                          </p:val>
                                        </p:tav>
                                      </p:tavLst>
                                    </p:anim>
                                    <p:anim calcmode="lin" valueType="num">
                                      <p:cBhvr>
                                        <p:cTn id="9" dur="1000" fill="hold"/>
                                        <p:tgtEl>
                                          <p:spTgt spid="3277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27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50" presetClass="entr" presetSubtype="0" decel="100000" fill="hold" nodeType="clickEffect">
                                  <p:stCondLst>
                                    <p:cond delay="0"/>
                                  </p:stCondLst>
                                  <p:childTnLst>
                                    <p:set>
                                      <p:cBhvr>
                                        <p:cTn id="14" dur="1" fill="hold">
                                          <p:stCondLst>
                                            <p:cond delay="0"/>
                                          </p:stCondLst>
                                        </p:cTn>
                                        <p:tgtEl>
                                          <p:spTgt spid="32771">
                                            <p:txEl>
                                              <p:pRg st="0" end="0"/>
                                            </p:txEl>
                                          </p:spTgt>
                                        </p:tgtEl>
                                        <p:attrNameLst>
                                          <p:attrName>style.visibility</p:attrName>
                                        </p:attrNameLst>
                                      </p:cBhvr>
                                      <p:to>
                                        <p:strVal val="visible"/>
                                      </p:to>
                                    </p:set>
                                    <p:anim calcmode="lin" valueType="num">
                                      <p:cBhvr>
                                        <p:cTn id="15" dur="1000" fill="hold"/>
                                        <p:tgtEl>
                                          <p:spTgt spid="32771">
                                            <p:txEl>
                                              <p:pRg st="0" end="0"/>
                                            </p:txEl>
                                          </p:spTgt>
                                        </p:tgtEl>
                                        <p:attrNameLst>
                                          <p:attrName>ppt_w</p:attrName>
                                        </p:attrNameLst>
                                      </p:cBhvr>
                                      <p:tavLst>
                                        <p:tav tm="0">
                                          <p:val>
                                            <p:strVal val="#ppt_w+.3"/>
                                          </p:val>
                                        </p:tav>
                                        <p:tav tm="100000">
                                          <p:val>
                                            <p:strVal val="#ppt_w"/>
                                          </p:val>
                                        </p:tav>
                                      </p:tavLst>
                                    </p:anim>
                                    <p:anim calcmode="lin" valueType="num">
                                      <p:cBhvr>
                                        <p:cTn id="16" dur="1000" fill="hold"/>
                                        <p:tgtEl>
                                          <p:spTgt spid="32771">
                                            <p:txEl>
                                              <p:pRg st="0" end="0"/>
                                            </p:txEl>
                                          </p:spTgt>
                                        </p:tgtEl>
                                        <p:attrNameLst>
                                          <p:attrName>ppt_h</p:attrName>
                                        </p:attrNameLst>
                                      </p:cBhvr>
                                      <p:tavLst>
                                        <p:tav tm="0">
                                          <p:val>
                                            <p:strVal val="#ppt_h"/>
                                          </p:val>
                                        </p:tav>
                                        <p:tav tm="100000">
                                          <p:val>
                                            <p:strVal val="#ppt_h"/>
                                          </p:val>
                                        </p:tav>
                                      </p:tavLst>
                                    </p:anim>
                                    <p:animEffect transition="in" filter="fade">
                                      <p:cBhvr>
                                        <p:cTn id="17" dur="1000"/>
                                        <p:tgtEl>
                                          <p:spTgt spid="327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shadeToTitle="1">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path path="shape">
            <a:fillToRect l="50000" t="50000" r="50000" b="50000"/>
          </a:path>
        </a:gra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1698E9D-5037-0D39-7BBB-4BEA0E4E2E9C}"/>
              </a:ext>
            </a:extLst>
          </p:cNvPr>
          <p:cNvSpPr>
            <a:spLocks noGrp="1" noChangeArrowheads="1"/>
          </p:cNvSpPr>
          <p:nvPr>
            <p:ph type="title"/>
          </p:nvPr>
        </p:nvSpPr>
        <p:spPr>
          <a:xfrm>
            <a:off x="1676400" y="274638"/>
            <a:ext cx="8763000" cy="1630362"/>
          </a:xfrm>
        </p:spPr>
        <p:txBody>
          <a:bodyPr/>
          <a:lstStyle/>
          <a:p>
            <a:r>
              <a:rPr lang="en-US" altLang="en-US" sz="4800" b="1">
                <a:solidFill>
                  <a:schemeClr val="bg1"/>
                </a:solidFill>
                <a:effectLst>
                  <a:outerShdw blurRad="38100" dist="38100" dir="2700000" algn="tl">
                    <a:srgbClr val="000000"/>
                  </a:outerShdw>
                </a:effectLst>
                <a:latin typeface="Georgia" panose="02040502050405020303" pitchFamily="18" charset="0"/>
              </a:rPr>
              <a:t>Reasons Why We Are So Specific in Our Convictions</a:t>
            </a:r>
            <a:endParaRPr lang="en-US" altLang="en-US" sz="3600" b="1">
              <a:solidFill>
                <a:schemeClr val="bg1"/>
              </a:solidFill>
              <a:effectLst>
                <a:outerShdw blurRad="38100" dist="38100" dir="2700000" algn="tl">
                  <a:srgbClr val="000000"/>
                </a:outerShdw>
              </a:effectLst>
              <a:latin typeface="Georgia" panose="02040502050405020303" pitchFamily="18" charset="0"/>
            </a:endParaRPr>
          </a:p>
        </p:txBody>
      </p:sp>
      <p:sp>
        <p:nvSpPr>
          <p:cNvPr id="33795" name="Rectangle 3">
            <a:extLst>
              <a:ext uri="{FF2B5EF4-FFF2-40B4-BE49-F238E27FC236}">
                <a16:creationId xmlns:a16="http://schemas.microsoft.com/office/drawing/2014/main" id="{407F740B-D451-4912-1281-6FED2BE0CCA9}"/>
              </a:ext>
            </a:extLst>
          </p:cNvPr>
          <p:cNvSpPr>
            <a:spLocks noGrp="1" noChangeArrowheads="1"/>
          </p:cNvSpPr>
          <p:nvPr>
            <p:ph idx="1"/>
          </p:nvPr>
        </p:nvSpPr>
        <p:spPr>
          <a:xfrm>
            <a:off x="685800" y="2286000"/>
            <a:ext cx="10668000" cy="4419600"/>
          </a:xfrm>
        </p:spPr>
        <p:txBody>
          <a:bodyPr/>
          <a:lstStyle/>
          <a:p>
            <a:pPr algn="ctr">
              <a:lnSpc>
                <a:spcPct val="100000"/>
              </a:lnSpc>
              <a:spcBef>
                <a:spcPct val="0"/>
              </a:spcBef>
              <a:buFontTx/>
              <a:buNone/>
            </a:pPr>
            <a:r>
              <a:rPr lang="en-US" altLang="en-US" sz="4400" b="1" i="1" dirty="0">
                <a:solidFill>
                  <a:srgbClr val="FFFFCC"/>
                </a:solidFill>
                <a:latin typeface="Georgia" panose="02040502050405020303" pitchFamily="18" charset="0"/>
              </a:rPr>
              <a:t>God Has Always Demanded That We Respect His Authority</a:t>
            </a:r>
          </a:p>
          <a:p>
            <a:pPr algn="ctr">
              <a:lnSpc>
                <a:spcPct val="100000"/>
              </a:lnSpc>
              <a:spcBef>
                <a:spcPct val="0"/>
              </a:spcBef>
              <a:buFontTx/>
              <a:buNone/>
            </a:pPr>
            <a:r>
              <a:rPr lang="en-US" altLang="en-US" sz="4400" b="1" i="1" dirty="0">
                <a:solidFill>
                  <a:srgbClr val="FFFFCC"/>
                </a:solidFill>
                <a:latin typeface="Georgia" panose="02040502050405020303" pitchFamily="18" charset="0"/>
              </a:rPr>
              <a:t>Authority Means Permission</a:t>
            </a:r>
          </a:p>
          <a:p>
            <a:pPr algn="ctr">
              <a:lnSpc>
                <a:spcPct val="100000"/>
              </a:lnSpc>
              <a:spcBef>
                <a:spcPct val="0"/>
              </a:spcBef>
              <a:buFontTx/>
              <a:buNone/>
            </a:pPr>
            <a:r>
              <a:rPr lang="en-US" altLang="en-US" sz="4400" b="1" i="1" dirty="0">
                <a:solidFill>
                  <a:srgbClr val="FFFFCC"/>
                </a:solidFill>
                <a:latin typeface="Georgia" panose="02040502050405020303" pitchFamily="18" charset="0"/>
              </a:rPr>
              <a:t>Genesis Ch. 3 &amp; 4:3-5,6,7</a:t>
            </a:r>
          </a:p>
          <a:p>
            <a:pPr algn="ctr">
              <a:lnSpc>
                <a:spcPct val="100000"/>
              </a:lnSpc>
              <a:spcBef>
                <a:spcPct val="0"/>
              </a:spcBef>
              <a:buFontTx/>
              <a:buNone/>
            </a:pPr>
            <a:r>
              <a:rPr lang="en-US" altLang="en-US" sz="4400" b="1" i="1" dirty="0">
                <a:solidFill>
                  <a:srgbClr val="FFFFCC"/>
                </a:solidFill>
                <a:latin typeface="Georgia" panose="02040502050405020303" pitchFamily="18" charset="0"/>
              </a:rPr>
              <a:t>Leviticus 10:1-4</a:t>
            </a:r>
          </a:p>
          <a:p>
            <a:pPr algn="ctr">
              <a:lnSpc>
                <a:spcPct val="100000"/>
              </a:lnSpc>
              <a:spcBef>
                <a:spcPct val="0"/>
              </a:spcBef>
              <a:buFontTx/>
              <a:buNone/>
            </a:pPr>
            <a:r>
              <a:rPr lang="en-US" altLang="en-US" sz="4400" b="1" i="1" dirty="0">
                <a:solidFill>
                  <a:srgbClr val="FFFFCC"/>
                </a:solidFill>
                <a:latin typeface="Georgia" panose="02040502050405020303" pitchFamily="18" charset="0"/>
              </a:rPr>
              <a:t>2 Samuel 6:6-8</a:t>
            </a:r>
            <a:endParaRPr lang="en-US" altLang="en-US" sz="4400" b="1" dirty="0">
              <a:solidFill>
                <a:srgbClr val="FFFFCC"/>
              </a:solidFill>
              <a:latin typeface="Georgia" panose="02040502050405020303"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fade">
                                      <p:cBhvr>
                                        <p:cTn id="7" dur="1000"/>
                                        <p:tgtEl>
                                          <p:spTgt spid="33795">
                                            <p:txEl>
                                              <p:pRg st="0" end="0"/>
                                            </p:txEl>
                                          </p:spTgt>
                                        </p:tgtEl>
                                      </p:cBhvr>
                                    </p:animEffect>
                                    <p:anim calcmode="lin" valueType="num">
                                      <p:cBhvr>
                                        <p:cTn id="8" dur="10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3795">
                                            <p:txEl>
                                              <p:pRg st="1" end="1"/>
                                            </p:txEl>
                                          </p:spTgt>
                                        </p:tgtEl>
                                        <p:attrNameLst>
                                          <p:attrName>style.visibility</p:attrName>
                                        </p:attrNameLst>
                                      </p:cBhvr>
                                      <p:to>
                                        <p:strVal val="visible"/>
                                      </p:to>
                                    </p:set>
                                    <p:animEffect transition="in" filter="fade">
                                      <p:cBhvr>
                                        <p:cTn id="14" dur="1000"/>
                                        <p:tgtEl>
                                          <p:spTgt spid="33795">
                                            <p:txEl>
                                              <p:pRg st="1" end="1"/>
                                            </p:txEl>
                                          </p:spTgt>
                                        </p:tgtEl>
                                      </p:cBhvr>
                                    </p:animEffect>
                                    <p:anim calcmode="lin" valueType="num">
                                      <p:cBhvr>
                                        <p:cTn id="15"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3795">
                                            <p:txEl>
                                              <p:pRg st="2" end="2"/>
                                            </p:txEl>
                                          </p:spTgt>
                                        </p:tgtEl>
                                        <p:attrNameLst>
                                          <p:attrName>style.visibility</p:attrName>
                                        </p:attrNameLst>
                                      </p:cBhvr>
                                      <p:to>
                                        <p:strVal val="visible"/>
                                      </p:to>
                                    </p:set>
                                    <p:animEffect transition="in" filter="fade">
                                      <p:cBhvr>
                                        <p:cTn id="21" dur="1000"/>
                                        <p:tgtEl>
                                          <p:spTgt spid="33795">
                                            <p:txEl>
                                              <p:pRg st="2" end="2"/>
                                            </p:txEl>
                                          </p:spTgt>
                                        </p:tgtEl>
                                      </p:cBhvr>
                                    </p:animEffect>
                                    <p:anim calcmode="lin" valueType="num">
                                      <p:cBhvr>
                                        <p:cTn id="22" dur="10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37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3795">
                                            <p:txEl>
                                              <p:pRg st="3" end="3"/>
                                            </p:txEl>
                                          </p:spTgt>
                                        </p:tgtEl>
                                        <p:attrNameLst>
                                          <p:attrName>style.visibility</p:attrName>
                                        </p:attrNameLst>
                                      </p:cBhvr>
                                      <p:to>
                                        <p:strVal val="visible"/>
                                      </p:to>
                                    </p:set>
                                    <p:animEffect transition="in" filter="fade">
                                      <p:cBhvr>
                                        <p:cTn id="28" dur="1000"/>
                                        <p:tgtEl>
                                          <p:spTgt spid="33795">
                                            <p:txEl>
                                              <p:pRg st="3" end="3"/>
                                            </p:txEl>
                                          </p:spTgt>
                                        </p:tgtEl>
                                      </p:cBhvr>
                                    </p:animEffect>
                                    <p:anim calcmode="lin" valueType="num">
                                      <p:cBhvr>
                                        <p:cTn id="29" dur="10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379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795">
                                            <p:txEl>
                                              <p:pRg st="4" end="4"/>
                                            </p:txEl>
                                          </p:spTgt>
                                        </p:tgtEl>
                                        <p:attrNameLst>
                                          <p:attrName>style.visibility</p:attrName>
                                        </p:attrNameLst>
                                      </p:cBhvr>
                                      <p:to>
                                        <p:strVal val="visible"/>
                                      </p:to>
                                    </p:set>
                                    <p:animEffect transition="in" filter="fade">
                                      <p:cBhvr>
                                        <p:cTn id="35" dur="1000"/>
                                        <p:tgtEl>
                                          <p:spTgt spid="33795">
                                            <p:txEl>
                                              <p:pRg st="4" end="4"/>
                                            </p:txEl>
                                          </p:spTgt>
                                        </p:tgtEl>
                                      </p:cBhvr>
                                    </p:animEffect>
                                    <p:anim calcmode="lin" valueType="num">
                                      <p:cBhvr>
                                        <p:cTn id="36" dur="10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379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09DD989E-30D3-FB23-5755-E872AFE55E57}"/>
              </a:ext>
            </a:extLst>
          </p:cNvPr>
          <p:cNvSpPr>
            <a:spLocks noGrp="1" noChangeArrowheads="1"/>
          </p:cNvSpPr>
          <p:nvPr>
            <p:ph type="title"/>
          </p:nvPr>
        </p:nvSpPr>
        <p:spPr>
          <a:xfrm>
            <a:off x="762000" y="228600"/>
            <a:ext cx="10744200" cy="2209800"/>
          </a:xfrm>
        </p:spPr>
        <p:txBody>
          <a:bodyPr>
            <a:noAutofit/>
          </a:bodyPr>
          <a:lstStyle/>
          <a:p>
            <a:pPr algn="ctr"/>
            <a:r>
              <a:rPr lang="en-US" altLang="en-US" sz="4800" b="1" i="1" dirty="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Georgia" panose="02040502050405020303" pitchFamily="18" charset="0"/>
              </a:rPr>
              <a:t>Learn by Both Example &amp; Precept That God Has Set Boundaries We Are To Respect</a:t>
            </a:r>
            <a:endParaRPr lang="en-US" altLang="en-US" b="1" i="1" dirty="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Georgia" panose="02040502050405020303" pitchFamily="18" charset="0"/>
            </a:endParaRPr>
          </a:p>
        </p:txBody>
      </p:sp>
      <p:sp>
        <p:nvSpPr>
          <p:cNvPr id="34819" name="Text Box 3">
            <a:extLst>
              <a:ext uri="{FF2B5EF4-FFF2-40B4-BE49-F238E27FC236}">
                <a16:creationId xmlns:a16="http://schemas.microsoft.com/office/drawing/2014/main" id="{0CD491EC-7293-DA4D-EE2A-8DE465C74A8D}"/>
              </a:ext>
            </a:extLst>
          </p:cNvPr>
          <p:cNvSpPr txBox="1">
            <a:spLocks noChangeArrowheads="1"/>
          </p:cNvSpPr>
          <p:nvPr/>
        </p:nvSpPr>
        <p:spPr bwMode="auto">
          <a:xfrm>
            <a:off x="914400" y="2342109"/>
            <a:ext cx="10287000" cy="4082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120000"/>
              </a:lnSpc>
            </a:pPr>
            <a:r>
              <a:rPr lang="en-US" altLang="en-US" sz="4400" b="1" i="1" dirty="0">
                <a:solidFill>
                  <a:schemeClr val="bg1"/>
                </a:solidFill>
                <a:effectLst>
                  <a:outerShdw blurRad="38100" dist="38100" dir="2700000" algn="tl">
                    <a:srgbClr val="C0C0C0"/>
                  </a:outerShdw>
                </a:effectLst>
                <a:latin typeface="Georgia" panose="02040502050405020303" pitchFamily="18" charset="0"/>
              </a:rPr>
              <a:t>John 12:49; 14:10</a:t>
            </a:r>
          </a:p>
          <a:p>
            <a:pPr algn="ctr">
              <a:lnSpc>
                <a:spcPct val="120000"/>
              </a:lnSpc>
            </a:pPr>
            <a:r>
              <a:rPr lang="en-US" altLang="en-US" sz="4400" b="1" i="1" dirty="0">
                <a:solidFill>
                  <a:schemeClr val="bg1"/>
                </a:solidFill>
                <a:effectLst>
                  <a:outerShdw blurRad="38100" dist="38100" dir="2700000" algn="tl">
                    <a:srgbClr val="C0C0C0"/>
                  </a:outerShdw>
                </a:effectLst>
                <a:latin typeface="Georgia" panose="02040502050405020303" pitchFamily="18" charset="0"/>
              </a:rPr>
              <a:t>Acts Chapter 15</a:t>
            </a:r>
          </a:p>
          <a:p>
            <a:pPr algn="ctr">
              <a:lnSpc>
                <a:spcPct val="120000"/>
              </a:lnSpc>
            </a:pPr>
            <a:r>
              <a:rPr lang="en-US" altLang="en-US" sz="4400" b="1" i="1" dirty="0">
                <a:solidFill>
                  <a:schemeClr val="bg1"/>
                </a:solidFill>
                <a:effectLst>
                  <a:outerShdw blurRad="38100" dist="38100" dir="2700000" algn="tl">
                    <a:srgbClr val="C0C0C0"/>
                  </a:outerShdw>
                </a:effectLst>
                <a:latin typeface="Georgia" panose="02040502050405020303" pitchFamily="18" charset="0"/>
              </a:rPr>
              <a:t>Acts 10:23,45; 11:12</a:t>
            </a:r>
          </a:p>
          <a:p>
            <a:pPr algn="ctr">
              <a:lnSpc>
                <a:spcPct val="120000"/>
              </a:lnSpc>
            </a:pPr>
            <a:r>
              <a:rPr lang="en-US" altLang="en-US" sz="4400" b="1" i="1" dirty="0">
                <a:solidFill>
                  <a:schemeClr val="bg1"/>
                </a:solidFill>
                <a:effectLst>
                  <a:outerShdw blurRad="38100" dist="38100" dir="2700000" algn="tl">
                    <a:srgbClr val="C0C0C0"/>
                  </a:outerShdw>
                </a:effectLst>
                <a:latin typeface="Georgia" panose="02040502050405020303" pitchFamily="18" charset="0"/>
              </a:rPr>
              <a:t>1 Corinthians 4:6</a:t>
            </a:r>
          </a:p>
          <a:p>
            <a:pPr algn="ctr">
              <a:lnSpc>
                <a:spcPct val="120000"/>
              </a:lnSpc>
            </a:pPr>
            <a:r>
              <a:rPr lang="en-US" altLang="en-US" sz="4400" b="1" i="1" dirty="0">
                <a:solidFill>
                  <a:schemeClr val="bg1"/>
                </a:solidFill>
                <a:effectLst>
                  <a:outerShdw blurRad="38100" dist="38100" dir="2700000" algn="tl">
                    <a:srgbClr val="C0C0C0"/>
                  </a:outerShdw>
                </a:effectLst>
                <a:latin typeface="Georgia" panose="02040502050405020303" pitchFamily="18" charset="0"/>
              </a:rPr>
              <a:t>Revelation 22:18,19; Luke 6:46</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1000" fill="hold"/>
                                        <p:tgtEl>
                                          <p:spTgt spid="34818"/>
                                        </p:tgtEl>
                                        <p:attrNameLst>
                                          <p:attrName>ppt_x</p:attrName>
                                        </p:attrNameLst>
                                      </p:cBhvr>
                                      <p:tavLst>
                                        <p:tav tm="0">
                                          <p:val>
                                            <p:strVal val="#ppt_x-.2"/>
                                          </p:val>
                                        </p:tav>
                                        <p:tav tm="100000">
                                          <p:val>
                                            <p:strVal val="#ppt_x"/>
                                          </p:val>
                                        </p:tav>
                                      </p:tavLst>
                                    </p:anim>
                                    <p:anim calcmode="lin" valueType="num">
                                      <p:cBhvr>
                                        <p:cTn id="8" dur="1000" fill="hold"/>
                                        <p:tgtEl>
                                          <p:spTgt spid="348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481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9" presetClass="entr" presetSubtype="0" accel="100000" fill="hold" nodeType="clickEffect">
                                  <p:stCondLst>
                                    <p:cond delay="0"/>
                                  </p:stCondLst>
                                  <p:childTnLst>
                                    <p:set>
                                      <p:cBhvr>
                                        <p:cTn id="13" dur="1" fill="hold">
                                          <p:stCondLst>
                                            <p:cond delay="0"/>
                                          </p:stCondLst>
                                        </p:cTn>
                                        <p:tgtEl>
                                          <p:spTgt spid="34819">
                                            <p:txEl>
                                              <p:pRg st="0" end="0"/>
                                            </p:txEl>
                                          </p:spTgt>
                                        </p:tgtEl>
                                        <p:attrNameLst>
                                          <p:attrName>style.visibility</p:attrName>
                                        </p:attrNameLst>
                                      </p:cBhvr>
                                      <p:to>
                                        <p:strVal val="visible"/>
                                      </p:to>
                                    </p:set>
                                    <p:anim calcmode="lin" valueType="num">
                                      <p:cBhvr>
                                        <p:cTn id="14" dur="500" fill="hold"/>
                                        <p:tgtEl>
                                          <p:spTgt spid="34819">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5" dur="500" fill="hold"/>
                                        <p:tgtEl>
                                          <p:spTgt spid="34819">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6" dur="500" fill="hold"/>
                                        <p:tgtEl>
                                          <p:spTgt spid="34819">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7" dur="500" fill="hold"/>
                                        <p:tgtEl>
                                          <p:spTgt spid="348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nodeType="clickEffect">
                                  <p:stCondLst>
                                    <p:cond delay="0"/>
                                  </p:stCondLst>
                                  <p:childTnLst>
                                    <p:set>
                                      <p:cBhvr>
                                        <p:cTn id="21" dur="1" fill="hold">
                                          <p:stCondLst>
                                            <p:cond delay="0"/>
                                          </p:stCondLst>
                                        </p:cTn>
                                        <p:tgtEl>
                                          <p:spTgt spid="34819">
                                            <p:txEl>
                                              <p:pRg st="1" end="1"/>
                                            </p:txEl>
                                          </p:spTgt>
                                        </p:tgtEl>
                                        <p:attrNameLst>
                                          <p:attrName>style.visibility</p:attrName>
                                        </p:attrNameLst>
                                      </p:cBhvr>
                                      <p:to>
                                        <p:strVal val="visible"/>
                                      </p:to>
                                    </p:set>
                                    <p:anim calcmode="lin" valueType="num">
                                      <p:cBhvr>
                                        <p:cTn id="22" dur="500" fill="hold"/>
                                        <p:tgtEl>
                                          <p:spTgt spid="34819">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3" dur="500" fill="hold"/>
                                        <p:tgtEl>
                                          <p:spTgt spid="34819">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4" dur="500" fill="hold"/>
                                        <p:tgtEl>
                                          <p:spTgt spid="34819">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5" dur="500" fill="hold"/>
                                        <p:tgtEl>
                                          <p:spTgt spid="348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9" presetClass="entr" presetSubtype="0" accel="100000" fill="hold" nodeType="clickEffect">
                                  <p:stCondLst>
                                    <p:cond delay="0"/>
                                  </p:stCondLst>
                                  <p:childTnLst>
                                    <p:set>
                                      <p:cBhvr>
                                        <p:cTn id="29" dur="1" fill="hold">
                                          <p:stCondLst>
                                            <p:cond delay="0"/>
                                          </p:stCondLst>
                                        </p:cTn>
                                        <p:tgtEl>
                                          <p:spTgt spid="34819">
                                            <p:txEl>
                                              <p:pRg st="2" end="2"/>
                                            </p:txEl>
                                          </p:spTgt>
                                        </p:tgtEl>
                                        <p:attrNameLst>
                                          <p:attrName>style.visibility</p:attrName>
                                        </p:attrNameLst>
                                      </p:cBhvr>
                                      <p:to>
                                        <p:strVal val="visible"/>
                                      </p:to>
                                    </p:set>
                                    <p:anim calcmode="lin" valueType="num">
                                      <p:cBhvr>
                                        <p:cTn id="30" dur="500" fill="hold"/>
                                        <p:tgtEl>
                                          <p:spTgt spid="34819">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500" fill="hold"/>
                                        <p:tgtEl>
                                          <p:spTgt spid="34819">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500" fill="hold"/>
                                        <p:tgtEl>
                                          <p:spTgt spid="34819">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500" fill="hold"/>
                                        <p:tgtEl>
                                          <p:spTgt spid="348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39" presetClass="entr" presetSubtype="0" accel="100000" fill="hold" nodeType="clickEffect">
                                  <p:stCondLst>
                                    <p:cond delay="0"/>
                                  </p:stCondLst>
                                  <p:childTnLst>
                                    <p:set>
                                      <p:cBhvr>
                                        <p:cTn id="37" dur="1" fill="hold">
                                          <p:stCondLst>
                                            <p:cond delay="0"/>
                                          </p:stCondLst>
                                        </p:cTn>
                                        <p:tgtEl>
                                          <p:spTgt spid="34819">
                                            <p:txEl>
                                              <p:pRg st="3" end="3"/>
                                            </p:txEl>
                                          </p:spTgt>
                                        </p:tgtEl>
                                        <p:attrNameLst>
                                          <p:attrName>style.visibility</p:attrName>
                                        </p:attrNameLst>
                                      </p:cBhvr>
                                      <p:to>
                                        <p:strVal val="visible"/>
                                      </p:to>
                                    </p:set>
                                    <p:anim calcmode="lin" valueType="num">
                                      <p:cBhvr>
                                        <p:cTn id="38" dur="500" fill="hold"/>
                                        <p:tgtEl>
                                          <p:spTgt spid="34819">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9" dur="500" fill="hold"/>
                                        <p:tgtEl>
                                          <p:spTgt spid="34819">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0" dur="500" fill="hold"/>
                                        <p:tgtEl>
                                          <p:spTgt spid="34819">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41" dur="500" fill="hold"/>
                                        <p:tgtEl>
                                          <p:spTgt spid="348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39" presetClass="entr" presetSubtype="0" accel="100000" fill="hold" nodeType="clickEffect">
                                  <p:stCondLst>
                                    <p:cond delay="0"/>
                                  </p:stCondLst>
                                  <p:childTnLst>
                                    <p:set>
                                      <p:cBhvr>
                                        <p:cTn id="45" dur="1" fill="hold">
                                          <p:stCondLst>
                                            <p:cond delay="0"/>
                                          </p:stCondLst>
                                        </p:cTn>
                                        <p:tgtEl>
                                          <p:spTgt spid="34819">
                                            <p:txEl>
                                              <p:pRg st="4" end="4"/>
                                            </p:txEl>
                                          </p:spTgt>
                                        </p:tgtEl>
                                        <p:attrNameLst>
                                          <p:attrName>style.visibility</p:attrName>
                                        </p:attrNameLst>
                                      </p:cBhvr>
                                      <p:to>
                                        <p:strVal val="visible"/>
                                      </p:to>
                                    </p:set>
                                    <p:anim calcmode="lin" valueType="num">
                                      <p:cBhvr>
                                        <p:cTn id="46" dur="500" fill="hold"/>
                                        <p:tgtEl>
                                          <p:spTgt spid="34819">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7" dur="500" fill="hold"/>
                                        <p:tgtEl>
                                          <p:spTgt spid="34819">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8" dur="500" fill="hold"/>
                                        <p:tgtEl>
                                          <p:spTgt spid="34819">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49" dur="500" fill="hold"/>
                                        <p:tgtEl>
                                          <p:spTgt spid="3481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625ADB9-89EA-8B74-F6C7-8B04E0CC11EF}"/>
              </a:ext>
            </a:extLst>
          </p:cNvPr>
          <p:cNvSpPr>
            <a:spLocks noGrp="1" noChangeArrowheads="1"/>
          </p:cNvSpPr>
          <p:nvPr>
            <p:ph type="title"/>
          </p:nvPr>
        </p:nvSpPr>
        <p:spPr>
          <a:xfrm>
            <a:off x="1066800" y="301557"/>
            <a:ext cx="9982200" cy="2743200"/>
          </a:xfrm>
        </p:spPr>
        <p:txBody>
          <a:bodyPr>
            <a:normAutofit fontScale="90000"/>
          </a:bodyPr>
          <a:lstStyle/>
          <a:p>
            <a:pPr algn="ctr">
              <a:lnSpc>
                <a:spcPct val="90000"/>
              </a:lnSpc>
            </a:pPr>
            <a:r>
              <a:rPr lang="en-US" altLang="en-US" sz="6000" b="1" dirty="0">
                <a:solidFill>
                  <a:schemeClr val="bg1"/>
                </a:solidFill>
                <a:effectLst>
                  <a:outerShdw blurRad="38100" dist="38100" dir="2700000" algn="tl">
                    <a:srgbClr val="C0C0C0"/>
                  </a:outerShdw>
                </a:effectLst>
                <a:latin typeface="Rockwell" panose="02060603020205020403" pitchFamily="18" charset="0"/>
              </a:rPr>
              <a:t>We Can’t Preach “a different gospel” &amp; expect to be pleasing to God</a:t>
            </a:r>
            <a:br>
              <a:rPr lang="en-US" altLang="en-US" sz="4800" b="1" dirty="0">
                <a:solidFill>
                  <a:schemeClr val="bg1"/>
                </a:solidFill>
                <a:effectLst>
                  <a:outerShdw blurRad="38100" dist="38100" dir="2700000" algn="tl">
                    <a:srgbClr val="C0C0C0"/>
                  </a:outerShdw>
                </a:effectLst>
                <a:latin typeface="Rockwell" panose="02060603020205020403" pitchFamily="18" charset="0"/>
              </a:rPr>
            </a:br>
            <a:r>
              <a:rPr lang="en-US" altLang="en-US" sz="4800" b="1" dirty="0">
                <a:solidFill>
                  <a:schemeClr val="bg1"/>
                </a:solidFill>
                <a:effectLst>
                  <a:outerShdw blurRad="38100" dist="38100" dir="2700000" algn="tl">
                    <a:srgbClr val="C0C0C0"/>
                  </a:outerShdw>
                </a:effectLst>
                <a:latin typeface="Rockwell" panose="02060603020205020403" pitchFamily="18" charset="0"/>
              </a:rPr>
              <a:t>Galatians 1:6-9</a:t>
            </a:r>
            <a:endParaRPr lang="en-US" altLang="en-US" sz="2800" b="1" dirty="0">
              <a:solidFill>
                <a:schemeClr val="bg1"/>
              </a:solidFill>
              <a:effectLst>
                <a:outerShdw blurRad="38100" dist="38100" dir="2700000" algn="tl">
                  <a:srgbClr val="C0C0C0"/>
                </a:outerShdw>
              </a:effectLst>
              <a:latin typeface="Rockwell" panose="02060603020205020403" pitchFamily="18" charset="0"/>
            </a:endParaRPr>
          </a:p>
        </p:txBody>
      </p:sp>
      <p:sp>
        <p:nvSpPr>
          <p:cNvPr id="35843" name="Rectangle 3">
            <a:extLst>
              <a:ext uri="{FF2B5EF4-FFF2-40B4-BE49-F238E27FC236}">
                <a16:creationId xmlns:a16="http://schemas.microsoft.com/office/drawing/2014/main" id="{8A584A7F-A2AE-2847-8E7C-5ADB45E664A8}"/>
              </a:ext>
            </a:extLst>
          </p:cNvPr>
          <p:cNvSpPr>
            <a:spLocks noGrp="1" noChangeArrowheads="1"/>
          </p:cNvSpPr>
          <p:nvPr>
            <p:ph idx="1"/>
          </p:nvPr>
        </p:nvSpPr>
        <p:spPr>
          <a:xfrm>
            <a:off x="1066800" y="3048000"/>
            <a:ext cx="9982200" cy="3657600"/>
          </a:xfrm>
        </p:spPr>
        <p:txBody>
          <a:bodyPr/>
          <a:lstStyle/>
          <a:p>
            <a:pPr algn="ctr">
              <a:lnSpc>
                <a:spcPct val="100000"/>
              </a:lnSpc>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2 Timothy 2:15</a:t>
            </a:r>
          </a:p>
          <a:p>
            <a:pPr algn="ctr">
              <a:lnSpc>
                <a:spcPct val="100000"/>
              </a:lnSpc>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It is Never What the Word of God </a:t>
            </a:r>
            <a:r>
              <a:rPr lang="en-US" altLang="en-US" sz="4400" b="1" i="1" dirty="0">
                <a:solidFill>
                  <a:schemeClr val="bg1"/>
                </a:solidFill>
                <a:effectLst>
                  <a:outerShdw blurRad="38100" dist="38100" dir="2700000" algn="tl">
                    <a:srgbClr val="C0C0C0"/>
                  </a:outerShdw>
                </a:effectLst>
                <a:latin typeface="Georgia" panose="02040502050405020303" pitchFamily="18" charset="0"/>
              </a:rPr>
              <a:t>SAYS</a:t>
            </a:r>
            <a:r>
              <a:rPr lang="en-US" altLang="en-US" sz="4400" b="1" dirty="0">
                <a:solidFill>
                  <a:schemeClr val="bg1"/>
                </a:solidFill>
                <a:effectLst>
                  <a:outerShdw blurRad="38100" dist="38100" dir="2700000" algn="tl">
                    <a:srgbClr val="C0C0C0"/>
                  </a:outerShdw>
                </a:effectLst>
                <a:latin typeface="Georgia" panose="02040502050405020303" pitchFamily="18" charset="0"/>
              </a:rPr>
              <a:t> that divides – it is what it </a:t>
            </a:r>
            <a:r>
              <a:rPr lang="en-US" altLang="en-US" sz="4400" b="1" i="1" dirty="0">
                <a:solidFill>
                  <a:schemeClr val="bg1"/>
                </a:solidFill>
                <a:effectLst>
                  <a:outerShdw blurRad="38100" dist="38100" dir="2700000" algn="tl">
                    <a:srgbClr val="C0C0C0"/>
                  </a:outerShdw>
                </a:effectLst>
                <a:latin typeface="Georgia" panose="02040502050405020303" pitchFamily="18" charset="0"/>
              </a:rPr>
              <a:t>DOES NOT SAY</a:t>
            </a:r>
            <a:r>
              <a:rPr lang="en-US" altLang="en-US" sz="4400" b="1" dirty="0">
                <a:solidFill>
                  <a:schemeClr val="bg1"/>
                </a:solidFill>
                <a:effectLst>
                  <a:outerShdw blurRad="38100" dist="38100" dir="2700000" algn="tl">
                    <a:srgbClr val="C0C0C0"/>
                  </a:outerShdw>
                </a:effectLst>
                <a:latin typeface="Georgia" panose="02040502050405020303" pitchFamily="18" charset="0"/>
              </a:rPr>
              <a:t>!</a:t>
            </a:r>
          </a:p>
          <a:p>
            <a:pPr algn="ctr">
              <a:lnSpc>
                <a:spcPct val="100000"/>
              </a:lnSpc>
              <a:spcBef>
                <a:spcPct val="0"/>
              </a:spcBef>
              <a:buFontTx/>
              <a:buNone/>
            </a:pPr>
            <a:r>
              <a:rPr lang="en-US" altLang="en-US" sz="4400" b="1" dirty="0">
                <a:solidFill>
                  <a:schemeClr val="bg1"/>
                </a:solidFill>
                <a:effectLst>
                  <a:outerShdw blurRad="38100" dist="38100" dir="2700000" algn="tl">
                    <a:srgbClr val="C0C0C0"/>
                  </a:outerShdw>
                </a:effectLst>
                <a:latin typeface="Georgia" panose="02040502050405020303" pitchFamily="18" charset="0"/>
              </a:rPr>
              <a:t>2 Timothy 4:3,4</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1000" fill="hold"/>
                                        <p:tgtEl>
                                          <p:spTgt spid="35842"/>
                                        </p:tgtEl>
                                        <p:attrNameLst>
                                          <p:attrName>ppt_w</p:attrName>
                                        </p:attrNameLst>
                                      </p:cBhvr>
                                      <p:tavLst>
                                        <p:tav tm="0">
                                          <p:val>
                                            <p:fltVal val="0"/>
                                          </p:val>
                                        </p:tav>
                                        <p:tav tm="100000">
                                          <p:val>
                                            <p:strVal val="#ppt_w"/>
                                          </p:val>
                                        </p:tav>
                                      </p:tavLst>
                                    </p:anim>
                                    <p:anim calcmode="lin" valueType="num">
                                      <p:cBhvr>
                                        <p:cTn id="8" dur="1000" fill="hold"/>
                                        <p:tgtEl>
                                          <p:spTgt spid="35842"/>
                                        </p:tgtEl>
                                        <p:attrNameLst>
                                          <p:attrName>ppt_h</p:attrName>
                                        </p:attrNameLst>
                                      </p:cBhvr>
                                      <p:tavLst>
                                        <p:tav tm="0">
                                          <p:val>
                                            <p:fltVal val="0"/>
                                          </p:val>
                                        </p:tav>
                                        <p:tav tm="100000">
                                          <p:val>
                                            <p:strVal val="#ppt_h"/>
                                          </p:val>
                                        </p:tav>
                                      </p:tavLst>
                                    </p:anim>
                                    <p:anim calcmode="lin" valueType="num">
                                      <p:cBhvr>
                                        <p:cTn id="9" dur="1000" fill="hold"/>
                                        <p:tgtEl>
                                          <p:spTgt spid="3584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584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5843">
                                            <p:txEl>
                                              <p:pRg st="0" end="0"/>
                                            </p:txEl>
                                          </p:spTgt>
                                        </p:tgtEl>
                                        <p:attrNameLst>
                                          <p:attrName>style.visibility</p:attrName>
                                        </p:attrNameLst>
                                      </p:cBhvr>
                                      <p:to>
                                        <p:strVal val="visible"/>
                                      </p:to>
                                    </p:set>
                                    <p:animEffect transition="in" filter="dissolve">
                                      <p:cBhvr>
                                        <p:cTn id="15" dur="500"/>
                                        <p:tgtEl>
                                          <p:spTgt spid="35843">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5843">
                                            <p:txEl>
                                              <p:pRg st="1" end="1"/>
                                            </p:txEl>
                                          </p:spTgt>
                                        </p:tgtEl>
                                        <p:attrNameLst>
                                          <p:attrName>style.visibility</p:attrName>
                                        </p:attrNameLst>
                                      </p:cBhvr>
                                      <p:to>
                                        <p:strVal val="visible"/>
                                      </p:to>
                                    </p:set>
                                    <p:animEffect transition="in" filter="dissolve">
                                      <p:cBhvr>
                                        <p:cTn id="20" dur="500"/>
                                        <p:tgtEl>
                                          <p:spTgt spid="35843">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5843">
                                            <p:txEl>
                                              <p:pRg st="2" end="2"/>
                                            </p:txEl>
                                          </p:spTgt>
                                        </p:tgtEl>
                                        <p:attrNameLst>
                                          <p:attrName>style.visibility</p:attrName>
                                        </p:attrNameLst>
                                      </p:cBhvr>
                                      <p:to>
                                        <p:strVal val="visible"/>
                                      </p:to>
                                    </p:set>
                                    <p:animEffect transition="in" filter="dissolve">
                                      <p:cBhvr>
                                        <p:cTn id="25" dur="500"/>
                                        <p:tgtEl>
                                          <p:spTgt spid="35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shadeToTitle="1">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path path="shape">
            <a:fillToRect l="50000" t="50000" r="50000" b="50000"/>
          </a:path>
        </a:gra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6201DC76-C627-868B-DEFB-50725BA32FED}"/>
              </a:ext>
            </a:extLst>
          </p:cNvPr>
          <p:cNvSpPr>
            <a:spLocks noGrp="1" noChangeArrowheads="1"/>
          </p:cNvSpPr>
          <p:nvPr>
            <p:ph type="title"/>
          </p:nvPr>
        </p:nvSpPr>
        <p:spPr>
          <a:xfrm>
            <a:off x="1676400" y="274638"/>
            <a:ext cx="8763000" cy="2773362"/>
          </a:xfrm>
        </p:spPr>
        <p:txBody>
          <a:bodyPr/>
          <a:lstStyle/>
          <a:p>
            <a:pPr algn="ctr"/>
            <a:r>
              <a:rPr lang="en-US" altLang="en-US" sz="6000" b="1" i="1" dirty="0">
                <a:solidFill>
                  <a:schemeClr val="bg1"/>
                </a:solidFill>
                <a:effectLst>
                  <a:outerShdw blurRad="38100" dist="38100" dir="2700000" algn="tl">
                    <a:srgbClr val="000000"/>
                  </a:outerShdw>
                </a:effectLst>
                <a:latin typeface="Georgia" panose="02040502050405020303" pitchFamily="18" charset="0"/>
              </a:rPr>
              <a:t>WE NEED AUTHORITY FOR ALL WE DO!</a:t>
            </a:r>
            <a:endParaRPr lang="en-US" altLang="en-US" b="1" i="1" dirty="0">
              <a:solidFill>
                <a:schemeClr val="bg1"/>
              </a:solidFill>
              <a:effectLst>
                <a:outerShdw blurRad="38100" dist="38100" dir="2700000" algn="tl">
                  <a:srgbClr val="000000"/>
                </a:outerShdw>
              </a:effectLst>
              <a:latin typeface="Georgia" panose="02040502050405020303" pitchFamily="18" charset="0"/>
            </a:endParaRPr>
          </a:p>
        </p:txBody>
      </p:sp>
      <p:sp>
        <p:nvSpPr>
          <p:cNvPr id="36867" name="Rectangle 3">
            <a:extLst>
              <a:ext uri="{FF2B5EF4-FFF2-40B4-BE49-F238E27FC236}">
                <a16:creationId xmlns:a16="http://schemas.microsoft.com/office/drawing/2014/main" id="{9AFBA668-4F06-D4FA-D39C-9499B4387990}"/>
              </a:ext>
            </a:extLst>
          </p:cNvPr>
          <p:cNvSpPr>
            <a:spLocks noGrp="1" noChangeArrowheads="1"/>
          </p:cNvSpPr>
          <p:nvPr>
            <p:ph idx="1"/>
          </p:nvPr>
        </p:nvSpPr>
        <p:spPr>
          <a:xfrm>
            <a:off x="990600" y="3276600"/>
            <a:ext cx="10210800" cy="3352800"/>
          </a:xfrm>
        </p:spPr>
        <p:txBody>
          <a:bodyPr/>
          <a:lstStyle/>
          <a:p>
            <a:pPr algn="ctr">
              <a:spcBef>
                <a:spcPct val="0"/>
              </a:spcBef>
              <a:buFontTx/>
              <a:buNone/>
            </a:pPr>
            <a:r>
              <a:rPr lang="en-US" altLang="en-US" sz="4400" b="1" i="1" dirty="0">
                <a:solidFill>
                  <a:srgbClr val="FFFFCC"/>
                </a:solidFill>
                <a:latin typeface="Georgia" panose="02040502050405020303" pitchFamily="18" charset="0"/>
              </a:rPr>
              <a:t>Acts 5:29</a:t>
            </a:r>
          </a:p>
          <a:p>
            <a:pPr algn="ctr">
              <a:spcBef>
                <a:spcPct val="0"/>
              </a:spcBef>
              <a:buFontTx/>
              <a:buNone/>
            </a:pPr>
            <a:r>
              <a:rPr lang="en-US" altLang="en-US" sz="5400" b="1" i="1" dirty="0">
                <a:solidFill>
                  <a:srgbClr val="FFFFCC"/>
                </a:solidFill>
                <a:latin typeface="Georgia" panose="02040502050405020303" pitchFamily="18" charset="0"/>
              </a:rPr>
              <a:t>When it Comes to What You Believe, What is Your Motive?</a:t>
            </a:r>
            <a:endParaRPr lang="en-US" altLang="en-US" sz="5400" b="1" dirty="0">
              <a:solidFill>
                <a:srgbClr val="FFFFCC"/>
              </a:solidFill>
              <a:latin typeface="Georgia" panose="02040502050405020303"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ppt_w</p:attrName>
                                        </p:attrNameLst>
                                      </p:cBhvr>
                                      <p:tavLst>
                                        <p:tav tm="0">
                                          <p:val>
                                            <p:fltVal val="0"/>
                                          </p:val>
                                        </p:tav>
                                        <p:tav tm="100000">
                                          <p:val>
                                            <p:strVal val="#ppt_w"/>
                                          </p:val>
                                        </p:tav>
                                      </p:tavLst>
                                    </p:anim>
                                    <p:anim calcmode="lin" valueType="num">
                                      <p:cBhvr>
                                        <p:cTn id="8" dur="500" fill="hold"/>
                                        <p:tgtEl>
                                          <p:spTgt spid="3686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6867">
                                            <p:txEl>
                                              <p:pRg st="0" end="0"/>
                                            </p:txEl>
                                          </p:spTgt>
                                        </p:tgtEl>
                                        <p:attrNameLst>
                                          <p:attrName>style.visibility</p:attrName>
                                        </p:attrNameLst>
                                      </p:cBhvr>
                                      <p:to>
                                        <p:strVal val="visible"/>
                                      </p:to>
                                    </p:set>
                                    <p:animEffect transition="in" filter="fade">
                                      <p:cBhvr>
                                        <p:cTn id="13" dur="1000"/>
                                        <p:tgtEl>
                                          <p:spTgt spid="36867">
                                            <p:txEl>
                                              <p:pRg st="0" end="0"/>
                                            </p:txEl>
                                          </p:spTgt>
                                        </p:tgtEl>
                                      </p:cBhvr>
                                    </p:animEffect>
                                    <p:anim calcmode="lin" valueType="num">
                                      <p:cBhvr>
                                        <p:cTn id="14" dur="10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68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6867">
                                            <p:txEl>
                                              <p:pRg st="1" end="1"/>
                                            </p:txEl>
                                          </p:spTgt>
                                        </p:tgtEl>
                                        <p:attrNameLst>
                                          <p:attrName>style.visibility</p:attrName>
                                        </p:attrNameLst>
                                      </p:cBhvr>
                                      <p:to>
                                        <p:strVal val="visible"/>
                                      </p:to>
                                    </p:set>
                                    <p:animEffect transition="in" filter="fade">
                                      <p:cBhvr>
                                        <p:cTn id="20" dur="1000"/>
                                        <p:tgtEl>
                                          <p:spTgt spid="36867">
                                            <p:txEl>
                                              <p:pRg st="1" end="1"/>
                                            </p:txEl>
                                          </p:spTgt>
                                        </p:tgtEl>
                                      </p:cBhvr>
                                    </p:animEffect>
                                    <p:anim calcmode="lin" valueType="num">
                                      <p:cBhvr>
                                        <p:cTn id="21" dur="10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686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Tree>
  </p:cSld>
  <p:clrMapOvr>
    <a:masterClrMapping/>
  </p:clrMapOvr>
  <p:transition>
    <p:random/>
  </p:transition>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804</TotalTime>
  <Words>377</Words>
  <Application>Microsoft Office PowerPoint</Application>
  <PresentationFormat>Widescreen</PresentationFormat>
  <Paragraphs>41</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 Display</vt:lpstr>
      <vt:lpstr>Aptos</vt:lpstr>
      <vt:lpstr>Arial</vt:lpstr>
      <vt:lpstr>Rockwell</vt:lpstr>
      <vt:lpstr>Georgia</vt:lpstr>
      <vt:lpstr>Default Design</vt:lpstr>
      <vt:lpstr>PowerPoint Presentation</vt:lpstr>
      <vt:lpstr>Dogma- 1. A system of principles or tenets, as of a church. 2. A specific tenet or doctrine authoritatively laid down, as by a church.</vt:lpstr>
      <vt:lpstr>Dogmatic- Asserting opinions in a doctrinaire or arrogant manner; opinionated.</vt:lpstr>
      <vt:lpstr>“Why are you being so dogmatic?”</vt:lpstr>
      <vt:lpstr>Just because someone says something is opinion</vt:lpstr>
      <vt:lpstr>Reasons Why We Are So Specific in Our Convictions &amp; Why We NEED to Be!</vt:lpstr>
      <vt:lpstr>In The Bible We Find:</vt:lpstr>
      <vt:lpstr>1 Peter 4:11 “If anyone speaks, let him speak as the oracles of God. If anyone ministers, let him do it as with the ability which God supplies, that in all things God may be glorified through Jesus Christ, to whom belong the glory and the dominion forever and ever. Amen.”</vt:lpstr>
      <vt:lpstr>Reasons Why We Are So Specific in Our Convictions</vt:lpstr>
      <vt:lpstr>Learn by Both Example &amp; Precept That God Has Set Boundaries We Are To Respect</vt:lpstr>
      <vt:lpstr>We Can’t Preach “a different gospel” &amp; expect to be pleasing to God Galatians 1:6-9</vt:lpstr>
      <vt:lpstr>WE NEED AUTHORITY FOR ALL WE DO!</vt:lpstr>
      <vt:lpstr>PowerPoint Presentation</vt:lpstr>
    </vt:vector>
  </TitlesOfParts>
  <Company>Evans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Gailen Evans</dc:creator>
  <cp:lastModifiedBy>Gailen Evans</cp:lastModifiedBy>
  <cp:revision>113</cp:revision>
  <dcterms:created xsi:type="dcterms:W3CDTF">2007-02-04T06:07:11Z</dcterms:created>
  <dcterms:modified xsi:type="dcterms:W3CDTF">2025-03-08T00:06:04Z</dcterms:modified>
</cp:coreProperties>
</file>